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7" r:id="rId3"/>
    <p:sldId id="259" r:id="rId4"/>
    <p:sldId id="260" r:id="rId6"/>
    <p:sldId id="263" r:id="rId7"/>
    <p:sldId id="262" r:id="rId8"/>
    <p:sldId id="264" r:id="rId9"/>
    <p:sldId id="265" r:id="rId10"/>
    <p:sldId id="267" r:id="rId11"/>
    <p:sldId id="266" r:id="rId12"/>
    <p:sldId id="274" r:id="rId13"/>
    <p:sldId id="268" r:id="rId14"/>
    <p:sldId id="275" r:id="rId15"/>
    <p:sldId id="269" r:id="rId16"/>
    <p:sldId id="271"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showGuides="1">
      <p:cViewPr varScale="1">
        <p:scale>
          <a:sx n="53" d="100"/>
          <a:sy n="53" d="100"/>
        </p:scale>
        <p:origin x="180" y="5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4.png"/><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 Id="rId3" Type="http://schemas.openxmlformats.org/officeDocument/2006/relationships/hyperlink" Target="https://github.com/physicboy/QSPICE" TargetMode="External"/><Relationship Id="rId2" Type="http://schemas.openxmlformats.org/officeDocument/2006/relationships/hyperlink" Target="https://forum.qorvo.com/u/physicboy/summary" TargetMode="External"/><Relationship Id="rId1" Type="http://schemas.openxmlformats.org/officeDocument/2006/relationships/hyperlink" Target="https://www.linkedin.com/in/arief-noor-rahman-3880a536" TargetMode="Externa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17.GIF"/><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2.xml"/><Relationship Id="rId5" Type="http://schemas.openxmlformats.org/officeDocument/2006/relationships/hyperlink" Target="https://github.com/physicboy/QSPICE/tree/main/PWM_example_SRbuck/Level4%20SR-Buck%20Internal%20Cblock%20PWM%20with%20Deadtime" TargetMode="External"/><Relationship Id="rId4" Type="http://schemas.openxmlformats.org/officeDocument/2006/relationships/image" Target="../media/image19.png"/><Relationship Id="rId3" Type="http://schemas.openxmlformats.org/officeDocument/2006/relationships/hyperlink" Target="https://github.com/physicboy/QSPICE/tree/main/PWM_example_SRbuck/Level1D%20SR-Buck%20External%20Compare%20PWM" TargetMode="External"/><Relationship Id="rId2" Type="http://schemas.openxmlformats.org/officeDocument/2006/relationships/image" Target="../media/image18.pn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9" Type="http://schemas.openxmlformats.org/officeDocument/2006/relationships/hyperlink" Target="https://github.com/physicboy/QSPICE/tree/main/3Ph-Analyzer" TargetMode="External"/><Relationship Id="rId8" Type="http://schemas.openxmlformats.org/officeDocument/2006/relationships/tags" Target="../tags/tag6.xml"/><Relationship Id="rId7" Type="http://schemas.openxmlformats.org/officeDocument/2006/relationships/image" Target="../media/image21.jpeg"/><Relationship Id="rId6" Type="http://schemas.openxmlformats.org/officeDocument/2006/relationships/tags" Target="../tags/tag5.xml"/><Relationship Id="rId5" Type="http://schemas.openxmlformats.org/officeDocument/2006/relationships/hyperlink" Target="https://github.com/physicboy/QSPICE/tree/main/FRA_project&#13;" TargetMode="External"/><Relationship Id="rId4" Type="http://schemas.openxmlformats.org/officeDocument/2006/relationships/tags" Target="../tags/tag4.xml"/><Relationship Id="rId3" Type="http://schemas.openxmlformats.org/officeDocument/2006/relationships/image" Target="../media/image20.jpeg"/><Relationship Id="rId2" Type="http://schemas.openxmlformats.org/officeDocument/2006/relationships/tags" Target="../tags/tag3.xml"/><Relationship Id="rId13" Type="http://schemas.openxmlformats.org/officeDocument/2006/relationships/notesSlide" Target="../notesSlides/notesSlide13.xml"/><Relationship Id="rId12" Type="http://schemas.openxmlformats.org/officeDocument/2006/relationships/slideLayout" Target="../slideLayouts/slideLayout2.xml"/><Relationship Id="rId11" Type="http://schemas.openxmlformats.org/officeDocument/2006/relationships/image" Target="../media/image22.jpeg"/><Relationship Id="rId10" Type="http://schemas.openxmlformats.org/officeDocument/2006/relationships/hyperlink" Target="https://github.com/physicboy/QSPICE/tree/main/Ideal%20PWL%20Transient%20Losses%20Analysis" TargetMode="External"/><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openxmlformats.org/officeDocument/2006/relationships/hyperlink" Target="https://github.com/physicboy/QSPICE/tree/main" TargetMode="External"/><Relationship Id="rId2" Type="http://schemas.openxmlformats.org/officeDocument/2006/relationships/hyperlink" Target="https://github.com/KSKelvin-Github/Qspice/blob/main/Guideline/Qspice%20-%20Device%20Reference%20Guide%20by%20KSKelvin.pdf" TargetMode="External"/><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image" Target="../media/image6.jpeg"/><Relationship Id="rId3" Type="http://schemas.openxmlformats.org/officeDocument/2006/relationships/image" Target="../media/image4.png"/><Relationship Id="rId2" Type="http://schemas.openxmlformats.org/officeDocument/2006/relationships/hyperlink" Target="https://www.qorvo.com/design-hub/design-tools/interactive/qspice" TargetMode="Externa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tags" Target="../tags/tag1.xml"/><Relationship Id="rId2" Type="http://schemas.openxmlformats.org/officeDocument/2006/relationships/image" Target="../media/image4.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tags" Target="../tags/tag2.xml"/><Relationship Id="rId2" Type="http://schemas.openxmlformats.org/officeDocument/2006/relationships/image" Target="../media/image4.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212"/>
            <a:ext cx="12192000" cy="2846754"/>
          </a:xfr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path path="circle">
              <a:fillToRect t="100000" r="100000"/>
            </a:path>
            <a:tileRect l="-100000" b="-100000"/>
          </a:gradFill>
        </p:spPr>
        <p:txBody>
          <a:bodyPr>
            <a:noAutofit/>
          </a:bodyPr>
          <a:lstStyle/>
          <a:p>
            <a:r>
              <a:rPr lang="en-US" sz="4800" b="0" i="0" dirty="0">
                <a:solidFill>
                  <a:srgbClr val="222222"/>
                </a:solidFill>
                <a:effectLst/>
                <a:latin typeface="Arial" panose="020B0604020202020204" pitchFamily="34" charset="0"/>
              </a:rPr>
              <a:t> </a:t>
            </a:r>
            <a:endParaRPr lang="en-US" sz="4800" b="0" i="0" dirty="0">
              <a:solidFill>
                <a:srgbClr val="222222"/>
              </a:solidFill>
              <a:effectLst/>
              <a:latin typeface="Arial" panose="020B0604020202020204" pitchFamily="34" charset="0"/>
            </a:endParaRPr>
          </a:p>
        </p:txBody>
      </p:sp>
      <p:sp>
        <p:nvSpPr>
          <p:cNvPr id="5" name="Subtitle 4"/>
          <p:cNvSpPr>
            <a:spLocks noGrp="1"/>
          </p:cNvSpPr>
          <p:nvPr>
            <p:ph type="subTitle" idx="1"/>
          </p:nvPr>
        </p:nvSpPr>
        <p:spPr>
          <a:xfrm>
            <a:off x="669681" y="4717897"/>
            <a:ext cx="3462706" cy="1342544"/>
          </a:xfrm>
        </p:spPr>
        <p:txBody>
          <a:bodyPr>
            <a:normAutofit fontScale="25000" lnSpcReduction="20000"/>
          </a:bodyPr>
          <a:lstStyle/>
          <a:p>
            <a:r>
              <a:rPr lang="en-US" sz="12800" dirty="0"/>
              <a:t>Arief Noor Rahman</a:t>
            </a:r>
            <a:endParaRPr lang="en-US" sz="6400" dirty="0"/>
          </a:p>
          <a:p>
            <a:pPr>
              <a:spcAft>
                <a:spcPts val="600"/>
              </a:spcAft>
            </a:pPr>
            <a:r>
              <a:rPr lang="en-US" sz="4800" dirty="0"/>
              <a:t>Principle Engineer</a:t>
            </a:r>
            <a:endParaRPr lang="en-US" sz="4800" dirty="0"/>
          </a:p>
          <a:p>
            <a:pPr algn="l">
              <a:spcBef>
                <a:spcPts val="600"/>
              </a:spcBef>
            </a:pPr>
            <a:r>
              <a:rPr kumimoji="0" lang="en-US" altLang="en-US" sz="4000" b="0" i="0" u="none" strike="noStrike" cap="none" normalizeH="0" baseline="0" dirty="0">
                <a:ln>
                  <a:noFill/>
                </a:ln>
                <a:solidFill>
                  <a:srgbClr val="1155CC"/>
                </a:solidFill>
                <a:effectLst/>
                <a:cs typeface="Arial" panose="020B0604020202020204" pitchFamily="34" charset="0"/>
                <a:hlinkClick r:id="rId1"/>
              </a:rPr>
              <a:t>https://www.linkedin.com/in/arief-noor-rahman-3880a536</a:t>
            </a:r>
            <a:endParaRPr kumimoji="0" lang="en-US" altLang="en-US" sz="4000" b="0" i="0" u="none" strike="noStrike" cap="none" normalizeH="0" baseline="0" dirty="0">
              <a:ln>
                <a:noFill/>
              </a:ln>
              <a:solidFill>
                <a:srgbClr val="1155CC"/>
              </a:solidFill>
              <a:effectLst/>
              <a:cs typeface="Arial" panose="020B0604020202020204" pitchFamily="34" charset="0"/>
            </a:endParaRPr>
          </a:p>
          <a:p>
            <a:pPr algn="l">
              <a:spcBef>
                <a:spcPts val="600"/>
              </a:spcBef>
            </a:pPr>
            <a:r>
              <a:rPr kumimoji="0" lang="en-US" altLang="en-US" sz="4000" b="0" i="0" u="none" strike="noStrike" cap="none" normalizeH="0" baseline="0" dirty="0">
                <a:ln>
                  <a:noFill/>
                </a:ln>
                <a:solidFill>
                  <a:schemeClr val="tx1"/>
                </a:solidFill>
                <a:effectLst/>
                <a:hlinkClick r:id="rId2"/>
              </a:rPr>
              <a:t>https://forum.qorvo.com/u/physicboy/summary</a:t>
            </a:r>
            <a:endParaRPr kumimoji="0" lang="en-US" altLang="en-US" sz="4000" b="0" i="0" u="none" strike="noStrike" cap="none" normalizeH="0" baseline="0" dirty="0">
              <a:ln>
                <a:noFill/>
              </a:ln>
              <a:solidFill>
                <a:schemeClr val="tx1"/>
              </a:solidFill>
              <a:effectLst/>
            </a:endParaRPr>
          </a:p>
          <a:p>
            <a:pPr algn="l">
              <a:spcBef>
                <a:spcPts val="600"/>
              </a:spcBef>
            </a:pPr>
            <a:r>
              <a:rPr lang="en-US" altLang="en-US" sz="4000" dirty="0">
                <a:hlinkClick r:id="rId3"/>
              </a:rPr>
              <a:t>https://github.com/physicboy/QSPICE</a:t>
            </a:r>
            <a:endParaRPr kumimoji="0" lang="en-US" altLang="en-US" sz="4000" b="0" i="0" u="none" strike="noStrike" cap="none" normalizeH="0" baseline="0" dirty="0">
              <a:ln>
                <a:noFill/>
              </a:ln>
              <a:solidFill>
                <a:schemeClr val="tx1"/>
              </a:solidFill>
              <a:effectLst/>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0310" y="4451350"/>
            <a:ext cx="1875790" cy="187579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5045" y="4451350"/>
            <a:ext cx="1875790" cy="1875790"/>
          </a:xfrm>
          <a:prstGeom prst="rect">
            <a:avLst/>
          </a:prstGeom>
        </p:spPr>
      </p:pic>
      <p:sp>
        <p:nvSpPr>
          <p:cNvPr id="10" name="Right Brace 9"/>
          <p:cNvSpPr/>
          <p:nvPr/>
        </p:nvSpPr>
        <p:spPr>
          <a:xfrm flipV="1">
            <a:off x="4132580" y="4615180"/>
            <a:ext cx="248920" cy="1548765"/>
          </a:xfrm>
          <a:prstGeom prst="rightBrace">
            <a:avLst>
              <a:gd name="adj1" fmla="val 47043"/>
              <a:gd name="adj2" fmla="val 50000"/>
            </a:avLst>
          </a:prstGeom>
          <a:ln w="76200">
            <a:prstDash val="lg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95840" y="4451350"/>
            <a:ext cx="1875790" cy="1875790"/>
          </a:xfrm>
          <a:prstGeom prst="rect">
            <a:avLst/>
          </a:prstGeom>
        </p:spPr>
      </p:pic>
      <p:sp>
        <p:nvSpPr>
          <p:cNvPr id="15" name="Right Brace 14"/>
          <p:cNvSpPr/>
          <p:nvPr/>
        </p:nvSpPr>
        <p:spPr>
          <a:xfrm rot="10800000" flipV="1">
            <a:off x="421005" y="4615180"/>
            <a:ext cx="248920" cy="1548765"/>
          </a:xfrm>
          <a:prstGeom prst="rightBrace">
            <a:avLst>
              <a:gd name="adj1" fmla="val 47043"/>
              <a:gd name="adj2" fmla="val 50000"/>
            </a:avLst>
          </a:prstGeom>
          <a:ln w="76200">
            <a:prstDash val="lg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 Box 12"/>
          <p:cNvSpPr txBox="1"/>
          <p:nvPr/>
        </p:nvSpPr>
        <p:spPr>
          <a:xfrm>
            <a:off x="421005" y="208280"/>
            <a:ext cx="9907270" cy="2430145"/>
          </a:xfrm>
          <a:prstGeom prst="rect">
            <a:avLst/>
          </a:prstGeom>
          <a:noFill/>
        </p:spPr>
        <p:txBody>
          <a:bodyPr wrap="square" rtlCol="0" anchor="t">
            <a:spAutoFit/>
          </a:bodyPr>
          <a:lstStyle/>
          <a:p>
            <a:pPr algn="l"/>
            <a:r>
              <a:rPr lang="en-US" sz="5400" b="1" dirty="0">
                <a:solidFill>
                  <a:srgbClr val="222222"/>
                </a:solidFill>
                <a:effectLst/>
                <a:latin typeface="Arial" panose="020B0604020202020204" pitchFamily="34" charset="0"/>
                <a:sym typeface="+mn-ea"/>
              </a:rPr>
              <a:t>Qspice</a:t>
            </a:r>
            <a:endParaRPr lang="en-US" sz="5400" b="1" dirty="0">
              <a:solidFill>
                <a:srgbClr val="222222"/>
              </a:solidFill>
              <a:effectLst/>
              <a:latin typeface="Arial" panose="020B0604020202020204" pitchFamily="34" charset="0"/>
              <a:sym typeface="+mn-ea"/>
            </a:endParaRPr>
          </a:p>
          <a:p>
            <a:pPr algn="l"/>
            <a:r>
              <a:rPr lang="en-US" sz="5400" b="1" dirty="0">
                <a:solidFill>
                  <a:srgbClr val="222222"/>
                </a:solidFill>
                <a:effectLst/>
                <a:latin typeface="Arial" panose="020B0604020202020204" pitchFamily="34" charset="0"/>
                <a:sym typeface="+mn-ea"/>
              </a:rPr>
              <a:t>for</a:t>
            </a:r>
            <a:endParaRPr lang="en-US" sz="5400" b="1" dirty="0">
              <a:solidFill>
                <a:srgbClr val="222222"/>
              </a:solidFill>
              <a:effectLst/>
              <a:latin typeface="Arial" panose="020B0604020202020204" pitchFamily="34" charset="0"/>
              <a:sym typeface="+mn-ea"/>
            </a:endParaRPr>
          </a:p>
          <a:p>
            <a:pPr algn="l"/>
            <a:r>
              <a:rPr lang="en-US" sz="4400" b="1" dirty="0">
                <a:solidFill>
                  <a:srgbClr val="222222"/>
                </a:solidFill>
                <a:effectLst/>
                <a:latin typeface="Arial" panose="020B0604020202020204" pitchFamily="34" charset="0"/>
                <a:sym typeface="+mn-ea"/>
              </a:rPr>
              <a:t>“PWL” Power Electronic Simulation</a:t>
            </a:r>
            <a:endParaRPr lang="en-US" sz="4400" b="1" dirty="0">
              <a:solidFill>
                <a:srgbClr val="222222"/>
              </a:solidFill>
              <a:effectLst/>
              <a:latin typeface="Arial" panose="020B0604020202020204" pitchFamily="34" charset="0"/>
              <a:sym typeface="+mn-ea"/>
            </a:endParaRPr>
          </a:p>
        </p:txBody>
      </p:sp>
      <p:sp>
        <p:nvSpPr>
          <p:cNvPr id="12" name="Footer Placeholder 11"/>
          <p:cNvSpPr>
            <a:spLocks noGrp="1"/>
          </p:cNvSpPr>
          <p:nvPr>
            <p:ph type="ftr" sz="quarter" idx="11"/>
          </p:nvPr>
        </p:nvSpPr>
        <p:spPr/>
        <p:txBody>
          <a:bodyPr/>
          <a:lstStyle/>
          <a:p>
            <a:r>
              <a:rPr lang="en-US"/>
              <a:t>By Arief Noor Rahman - Power Control Design</a:t>
            </a:r>
            <a:endParaRPr lang="en-US"/>
          </a:p>
        </p:txBody>
      </p:sp>
      <p:sp>
        <p:nvSpPr>
          <p:cNvPr id="8" name="Slide Number Placeholder 7"/>
          <p:cNvSpPr>
            <a:spLocks noGrp="1"/>
          </p:cNvSpPr>
          <p:nvPr>
            <p:ph type="sldNum" sz="quarter" idx="12"/>
          </p:nvPr>
        </p:nvSpPr>
        <p:spPr/>
        <p:txBody>
          <a:bodyPr/>
          <a:lstStyle/>
          <a:p>
            <a:fld id="{9B618960-8005-486C-9A75-10CB2AAC16F9}" type="slidenum">
              <a:rPr lang="en-US" smtClean="0"/>
            </a:fld>
            <a:endParaRPr lang="en-US"/>
          </a:p>
        </p:txBody>
      </p:sp>
      <p:pic>
        <p:nvPicPr>
          <p:cNvPr id="3" name="Picture 2" descr="logo_detail"/>
          <p:cNvPicPr>
            <a:picLocks noChangeAspect="1"/>
          </p:cNvPicPr>
          <p:nvPr/>
        </p:nvPicPr>
        <p:blipFill>
          <a:blip r:embed="rId7"/>
          <a:stretch>
            <a:fillRect/>
          </a:stretch>
        </p:blipFill>
        <p:spPr>
          <a:xfrm>
            <a:off x="10328275" y="253365"/>
            <a:ext cx="1624330" cy="1624330"/>
          </a:xfrm>
          <a:prstGeom prst="rect">
            <a:avLst/>
          </a:prstGeom>
        </p:spPr>
      </p:pic>
      <p:sp>
        <p:nvSpPr>
          <p:cNvPr id="2" name="Text Box 1"/>
          <p:cNvSpPr txBox="1"/>
          <p:nvPr/>
        </p:nvSpPr>
        <p:spPr>
          <a:xfrm>
            <a:off x="7707630" y="3244850"/>
            <a:ext cx="4064000" cy="368300"/>
          </a:xfrm>
          <a:prstGeom prst="rect">
            <a:avLst/>
          </a:prstGeom>
          <a:noFill/>
        </p:spPr>
        <p:txBody>
          <a:bodyPr wrap="square" rtlCol="0">
            <a:spAutoFit/>
          </a:bodyPr>
          <a:p>
            <a:pPr algn="r"/>
            <a:r>
              <a:rPr lang="en-US"/>
              <a:t>Rev. 2 - 2026/02/04</a:t>
            </a:r>
            <a:endParaRPr lang="en-US"/>
          </a:p>
        </p:txBody>
      </p:sp>
      <p:sp>
        <p:nvSpPr>
          <p:cNvPr id="6" name="Text Box 5"/>
          <p:cNvSpPr txBox="1"/>
          <p:nvPr/>
        </p:nvSpPr>
        <p:spPr>
          <a:xfrm>
            <a:off x="8277860" y="3771265"/>
            <a:ext cx="3493770" cy="521970"/>
          </a:xfrm>
          <a:prstGeom prst="rect">
            <a:avLst/>
          </a:prstGeom>
          <a:noFill/>
        </p:spPr>
        <p:txBody>
          <a:bodyPr wrap="square" rtlCol="0">
            <a:spAutoFit/>
          </a:bodyPr>
          <a:p>
            <a:pPr algn="r"/>
            <a:r>
              <a:rPr lang="en-US" sz="1400"/>
              <a:t>Acknowledgement to KSKelvin (Kelvin Leung) for the discussion and suggestions</a:t>
            </a:r>
            <a:endParaRPr lang="en-US" sz="1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365125"/>
            <a:ext cx="10515600" cy="619613"/>
          </a:xfrm>
        </p:spPr>
        <p:txBody>
          <a:bodyPr>
            <a:noAutofit/>
          </a:bodyPr>
          <a:lstStyle/>
          <a:p>
            <a:r>
              <a:rPr lang="en-US" sz="3600" dirty="0"/>
              <a:t>Component model library for improved convergence - 1</a:t>
            </a:r>
            <a:endParaRPr lang="en-US" sz="3600" dirty="0"/>
          </a:p>
        </p:txBody>
      </p:sp>
      <p:cxnSp>
        <p:nvCxnSpPr>
          <p:cNvPr id="8" name="Straight Connector 7"/>
          <p:cNvCxnSpPr/>
          <p:nvPr/>
        </p:nvCxnSpPr>
        <p:spPr>
          <a:xfrm>
            <a:off x="826474" y="940778"/>
            <a:ext cx="1052732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26474" y="368057"/>
            <a:ext cx="1052732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11"/>
          </p:nvPr>
        </p:nvSpPr>
        <p:spPr/>
        <p:txBody>
          <a:bodyPr/>
          <a:lstStyle/>
          <a:p>
            <a:r>
              <a:rPr lang="en-US">
                <a:sym typeface="+mn-ea"/>
              </a:rPr>
              <a:t>By Arief Noor Rahman - Power Control Design</a:t>
            </a:r>
            <a:endParaRPr lang="en-US"/>
          </a:p>
        </p:txBody>
      </p:sp>
      <p:pic>
        <p:nvPicPr>
          <p:cNvPr id="2" name="Picture 1"/>
          <p:cNvPicPr>
            <a:picLocks noChangeAspect="1"/>
          </p:cNvPicPr>
          <p:nvPr/>
        </p:nvPicPr>
        <p:blipFill>
          <a:blip r:embed="rId1"/>
          <a:stretch>
            <a:fillRect/>
          </a:stretch>
        </p:blipFill>
        <p:spPr>
          <a:xfrm>
            <a:off x="826770" y="1632585"/>
            <a:ext cx="9566275" cy="4363085"/>
          </a:xfrm>
          <a:prstGeom prst="rect">
            <a:avLst/>
          </a:prstGeom>
        </p:spPr>
      </p:pic>
      <p:sp>
        <p:nvSpPr>
          <p:cNvPr id="3" name="Slide Number Placeholder 2"/>
          <p:cNvSpPr>
            <a:spLocks noGrp="1"/>
          </p:cNvSpPr>
          <p:nvPr>
            <p:ph type="sldNum" sz="quarter" idx="12"/>
          </p:nvPr>
        </p:nvSpPr>
        <p:spPr/>
        <p:txBody>
          <a:bodyPr/>
          <a:lstStyle/>
          <a:p>
            <a:fld id="{9B618960-8005-486C-9A75-10CB2AAC16F9}" type="slidenum">
              <a:rPr lang="en-US" smtClean="0"/>
            </a:fld>
            <a:endParaRPr lang="en-US"/>
          </a:p>
        </p:txBody>
      </p:sp>
      <p:pic>
        <p:nvPicPr>
          <p:cNvPr id="4" name="Picture 3" descr="logo_detail"/>
          <p:cNvPicPr>
            <a:picLocks noChangeAspect="1"/>
          </p:cNvPicPr>
          <p:nvPr/>
        </p:nvPicPr>
        <p:blipFill>
          <a:blip r:embed="rId2"/>
          <a:stretch>
            <a:fillRect/>
          </a:stretch>
        </p:blipFill>
        <p:spPr>
          <a:xfrm>
            <a:off x="255905" y="5897880"/>
            <a:ext cx="823595" cy="823595"/>
          </a:xfrm>
          <a:prstGeom prst="rect">
            <a:avLst/>
          </a:prstGeom>
        </p:spPr>
      </p:pic>
      <p:sp>
        <p:nvSpPr>
          <p:cNvPr id="14" name="Text Box 13"/>
          <p:cNvSpPr txBox="1"/>
          <p:nvPr/>
        </p:nvSpPr>
        <p:spPr>
          <a:xfrm>
            <a:off x="8329930" y="1092200"/>
            <a:ext cx="3304540" cy="2263140"/>
          </a:xfrm>
          <a:prstGeom prst="rect">
            <a:avLst/>
          </a:prstGeom>
          <a:noFill/>
        </p:spPr>
        <p:txBody>
          <a:bodyPr wrap="square" rtlCol="0">
            <a:noAutofit/>
          </a:bodyPr>
          <a:p>
            <a:r>
              <a:rPr lang="en-US" sz="1400"/>
              <a:t>ANR Q-lib power component library and drag-drop option and tran syntax has been developed following the suggestion provided.</a:t>
            </a:r>
            <a:endParaRPr lang="en-US" sz="1400"/>
          </a:p>
          <a:p>
            <a:endParaRPr lang="en-US" sz="1400"/>
          </a:p>
          <a:p>
            <a:r>
              <a:rPr lang="en-US" sz="1400"/>
              <a:t>The options provided in this library should work for vast majority of circuit with good convergence and reasonable computation speed. If necessary, adjustment following the guideline provided can be performed.</a:t>
            </a:r>
            <a:endParaRPr lang="en-US" sz="1400"/>
          </a:p>
        </p:txBody>
      </p:sp>
      <p:pic>
        <p:nvPicPr>
          <p:cNvPr id="6" name="Picture 5"/>
          <p:cNvPicPr>
            <a:picLocks noChangeAspect="1"/>
          </p:cNvPicPr>
          <p:nvPr/>
        </p:nvPicPr>
        <p:blipFill>
          <a:blip r:embed="rId3"/>
          <a:stretch>
            <a:fillRect/>
          </a:stretch>
        </p:blipFill>
        <p:spPr>
          <a:xfrm>
            <a:off x="7266940" y="1709420"/>
            <a:ext cx="886460" cy="1945640"/>
          </a:xfrm>
          <a:prstGeom prst="rect">
            <a:avLst/>
          </a:prstGeom>
          <a:ln>
            <a:solidFill>
              <a:schemeClr val="tx1"/>
            </a:solid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365125"/>
            <a:ext cx="10515600" cy="619613"/>
          </a:xfrm>
        </p:spPr>
        <p:txBody>
          <a:bodyPr>
            <a:normAutofit fontScale="90000"/>
          </a:bodyPr>
          <a:lstStyle/>
          <a:p>
            <a:r>
              <a:rPr lang="en-US" dirty="0"/>
              <a:t>Component model for better convergence - 2</a:t>
            </a:r>
            <a:endParaRPr lang="en-US" dirty="0"/>
          </a:p>
        </p:txBody>
      </p:sp>
      <p:cxnSp>
        <p:nvCxnSpPr>
          <p:cNvPr id="8" name="Straight Connector 7"/>
          <p:cNvCxnSpPr/>
          <p:nvPr/>
        </p:nvCxnSpPr>
        <p:spPr>
          <a:xfrm>
            <a:off x="826474" y="940778"/>
            <a:ext cx="1052732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26474" y="368057"/>
            <a:ext cx="1052732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11"/>
          </p:nvPr>
        </p:nvSpPr>
        <p:spPr/>
        <p:txBody>
          <a:bodyPr/>
          <a:lstStyle/>
          <a:p>
            <a:r>
              <a:rPr lang="en-US">
                <a:sym typeface="+mn-ea"/>
              </a:rPr>
              <a:t>By Arief Noor Rahman - Power Control Design</a:t>
            </a:r>
            <a:endParaRPr lang="en-US"/>
          </a:p>
        </p:txBody>
      </p:sp>
      <p:sp>
        <p:nvSpPr>
          <p:cNvPr id="3" name="Slide Number Placeholder 2"/>
          <p:cNvSpPr>
            <a:spLocks noGrp="1"/>
          </p:cNvSpPr>
          <p:nvPr>
            <p:ph type="sldNum" sz="quarter" idx="12"/>
          </p:nvPr>
        </p:nvSpPr>
        <p:spPr/>
        <p:txBody>
          <a:bodyPr/>
          <a:lstStyle/>
          <a:p>
            <a:fld id="{9B618960-8005-486C-9A75-10CB2AAC16F9}" type="slidenum">
              <a:rPr lang="en-US" smtClean="0"/>
            </a:fld>
            <a:endParaRPr lang="en-US"/>
          </a:p>
        </p:txBody>
      </p:sp>
      <p:pic>
        <p:nvPicPr>
          <p:cNvPr id="4" name="Picture 3" descr="logo_detail"/>
          <p:cNvPicPr>
            <a:picLocks noChangeAspect="1"/>
          </p:cNvPicPr>
          <p:nvPr/>
        </p:nvPicPr>
        <p:blipFill>
          <a:blip r:embed="rId1"/>
          <a:stretch>
            <a:fillRect/>
          </a:stretch>
        </p:blipFill>
        <p:spPr>
          <a:xfrm>
            <a:off x="255905" y="5897880"/>
            <a:ext cx="823595" cy="823595"/>
          </a:xfrm>
          <a:prstGeom prst="rect">
            <a:avLst/>
          </a:prstGeom>
        </p:spPr>
      </p:pic>
      <p:sp>
        <p:nvSpPr>
          <p:cNvPr id="2" name="Text Box 1"/>
          <p:cNvSpPr txBox="1"/>
          <p:nvPr/>
        </p:nvSpPr>
        <p:spPr>
          <a:xfrm>
            <a:off x="851535" y="1939925"/>
            <a:ext cx="4064000" cy="1938020"/>
          </a:xfrm>
          <a:prstGeom prst="rect">
            <a:avLst/>
          </a:prstGeom>
          <a:noFill/>
        </p:spPr>
        <p:txBody>
          <a:bodyPr wrap="square" rtlCol="0">
            <a:spAutoFit/>
          </a:bodyPr>
          <a:p>
            <a:r>
              <a:rPr lang="en-US" sz="1200"/>
              <a:t>L and C, avoid these two from forming high-Q resonant circuit by adding damping with small series resistance and large parallel resistor.</a:t>
            </a:r>
            <a:endParaRPr lang="en-US" sz="1200"/>
          </a:p>
          <a:p>
            <a:r>
              <a:rPr lang="en-US" sz="1200"/>
              <a:t>Note:</a:t>
            </a:r>
            <a:endParaRPr lang="en-US" sz="1200"/>
          </a:p>
          <a:p>
            <a:pPr marL="229235" indent="-229235">
              <a:buAutoNum type="arabicPeriod"/>
            </a:pPr>
            <a:r>
              <a:rPr lang="en-US" sz="1200"/>
              <a:t>Dont use extremely small rser as it may cause convergence problem, (rser &gt; 1m or use a practical cap ESR is suggested)</a:t>
            </a:r>
            <a:endParaRPr lang="en-US" sz="1200"/>
          </a:p>
          <a:p>
            <a:pPr marL="229235" indent="-229235">
              <a:buAutoNum type="arabicPeriod"/>
            </a:pPr>
            <a:r>
              <a:rPr lang="en-US" sz="1200"/>
              <a:t>For inductor rpar=1Meg is reasonable to emulate a very small core loss and aid convergence</a:t>
            </a:r>
            <a:endParaRPr lang="en-US" sz="1200"/>
          </a:p>
          <a:p>
            <a:pPr marL="229235" indent="-229235">
              <a:buAutoNum type="arabicPeriod"/>
            </a:pPr>
            <a:r>
              <a:rPr lang="en-US" sz="1200"/>
              <a:t>For capacitor rpar=10Meg ~ 1G is beneficial to aid convergence</a:t>
            </a:r>
            <a:endParaRPr lang="en-US" sz="1200"/>
          </a:p>
        </p:txBody>
      </p:sp>
      <p:sp>
        <p:nvSpPr>
          <p:cNvPr id="11" name="Text Box 10"/>
          <p:cNvSpPr txBox="1"/>
          <p:nvPr/>
        </p:nvSpPr>
        <p:spPr>
          <a:xfrm>
            <a:off x="5347970" y="1108075"/>
            <a:ext cx="2498090" cy="306705"/>
          </a:xfrm>
          <a:prstGeom prst="rect">
            <a:avLst/>
          </a:prstGeom>
          <a:noFill/>
        </p:spPr>
        <p:txBody>
          <a:bodyPr wrap="square" rtlCol="0">
            <a:spAutoFit/>
          </a:bodyPr>
          <a:p>
            <a:r>
              <a:rPr lang="en-US" sz="1400"/>
              <a:t>Behavioral Model for Switches</a:t>
            </a:r>
            <a:endParaRPr lang="en-US" sz="1400"/>
          </a:p>
        </p:txBody>
      </p:sp>
      <p:pic>
        <p:nvPicPr>
          <p:cNvPr id="12" name="Picture 11"/>
          <p:cNvPicPr>
            <a:picLocks noChangeAspect="1"/>
          </p:cNvPicPr>
          <p:nvPr/>
        </p:nvPicPr>
        <p:blipFill>
          <a:blip r:embed="rId2"/>
          <a:stretch>
            <a:fillRect/>
          </a:stretch>
        </p:blipFill>
        <p:spPr>
          <a:xfrm>
            <a:off x="7933055" y="1454150"/>
            <a:ext cx="2552065" cy="1513205"/>
          </a:xfrm>
          <a:prstGeom prst="rect">
            <a:avLst/>
          </a:prstGeom>
          <a:ln>
            <a:solidFill>
              <a:srgbClr val="FF0000"/>
            </a:solidFill>
          </a:ln>
        </p:spPr>
      </p:pic>
      <p:pic>
        <p:nvPicPr>
          <p:cNvPr id="16" name="Picture 15"/>
          <p:cNvPicPr>
            <a:picLocks noChangeAspect="1"/>
          </p:cNvPicPr>
          <p:nvPr/>
        </p:nvPicPr>
        <p:blipFill>
          <a:blip r:embed="rId3"/>
          <a:stretch>
            <a:fillRect/>
          </a:stretch>
        </p:blipFill>
        <p:spPr>
          <a:xfrm>
            <a:off x="7933055" y="3046095"/>
            <a:ext cx="3619500" cy="1355090"/>
          </a:xfrm>
          <a:prstGeom prst="rect">
            <a:avLst/>
          </a:prstGeom>
          <a:ln>
            <a:solidFill>
              <a:srgbClr val="FF0000"/>
            </a:solidFill>
          </a:ln>
        </p:spPr>
      </p:pic>
      <p:pic>
        <p:nvPicPr>
          <p:cNvPr id="19" name="Picture 18"/>
          <p:cNvPicPr>
            <a:picLocks noChangeAspect="1"/>
          </p:cNvPicPr>
          <p:nvPr/>
        </p:nvPicPr>
        <p:blipFill>
          <a:blip r:embed="rId4"/>
          <a:stretch>
            <a:fillRect/>
          </a:stretch>
        </p:blipFill>
        <p:spPr>
          <a:xfrm>
            <a:off x="5347970" y="1453515"/>
            <a:ext cx="2110740" cy="1247775"/>
          </a:xfrm>
          <a:prstGeom prst="rect">
            <a:avLst/>
          </a:prstGeom>
          <a:ln>
            <a:solidFill>
              <a:srgbClr val="FF0000"/>
            </a:solidFill>
          </a:ln>
        </p:spPr>
      </p:pic>
      <p:sp>
        <p:nvSpPr>
          <p:cNvPr id="20" name="Text Box 19"/>
          <p:cNvSpPr txBox="1"/>
          <p:nvPr/>
        </p:nvSpPr>
        <p:spPr>
          <a:xfrm>
            <a:off x="5347970" y="2701290"/>
            <a:ext cx="2110740" cy="415290"/>
          </a:xfrm>
          <a:prstGeom prst="rect">
            <a:avLst/>
          </a:prstGeom>
          <a:noFill/>
        </p:spPr>
        <p:txBody>
          <a:bodyPr wrap="square" rtlCol="0">
            <a:noAutofit/>
          </a:bodyPr>
          <a:p>
            <a:r>
              <a:rPr lang="en-US" sz="1000"/>
              <a:t>Originally, I used to use this model as MOSFET with body diode.</a:t>
            </a:r>
            <a:endParaRPr lang="en-US" sz="1000"/>
          </a:p>
        </p:txBody>
      </p:sp>
      <p:sp>
        <p:nvSpPr>
          <p:cNvPr id="21" name="Text Box 20"/>
          <p:cNvSpPr txBox="1"/>
          <p:nvPr/>
        </p:nvSpPr>
        <p:spPr>
          <a:xfrm>
            <a:off x="5347970" y="3502025"/>
            <a:ext cx="2288540" cy="1811655"/>
          </a:xfrm>
          <a:prstGeom prst="rect">
            <a:avLst/>
          </a:prstGeom>
          <a:solidFill>
            <a:srgbClr val="FFC000"/>
          </a:solidFill>
        </p:spPr>
        <p:txBody>
          <a:bodyPr wrap="square" rtlCol="0">
            <a:noAutofit/>
          </a:bodyPr>
          <a:p>
            <a:r>
              <a:rPr lang="en-US" sz="1000"/>
              <a:t>Anyway, I recently developed this new model using behavioral source to create MOSFET/IGBT/Diode.</a:t>
            </a:r>
            <a:endParaRPr lang="en-US" sz="1000"/>
          </a:p>
          <a:p>
            <a:endParaRPr lang="en-US" sz="1000"/>
          </a:p>
          <a:p>
            <a:r>
              <a:rPr lang="en-US" sz="1000"/>
              <a:t>Note: the gate signal is ground reference with value of 0 (off) or 1 (on)</a:t>
            </a:r>
            <a:endParaRPr lang="en-US" sz="1000"/>
          </a:p>
          <a:p>
            <a:endParaRPr lang="en-US" sz="1000"/>
          </a:p>
          <a:p>
            <a:r>
              <a:rPr lang="en-US" sz="1000"/>
              <a:t>In some cases, the older model runs a bit faster, but overall the newer model experience far less “Timestep too small” issues</a:t>
            </a:r>
            <a:endParaRPr lang="en-US" sz="1000"/>
          </a:p>
        </p:txBody>
      </p:sp>
      <p:sp>
        <p:nvSpPr>
          <p:cNvPr id="22" name="Text Box 21"/>
          <p:cNvSpPr txBox="1"/>
          <p:nvPr/>
        </p:nvSpPr>
        <p:spPr>
          <a:xfrm>
            <a:off x="10555605" y="1433195"/>
            <a:ext cx="1458595" cy="1493520"/>
          </a:xfrm>
          <a:prstGeom prst="rect">
            <a:avLst/>
          </a:prstGeom>
          <a:noFill/>
        </p:spPr>
        <p:txBody>
          <a:bodyPr wrap="square" rtlCol="0">
            <a:noAutofit/>
          </a:bodyPr>
          <a:p>
            <a:r>
              <a:rPr lang="en-US" sz="1000"/>
              <a:t>I guess, the newer model is somewhat easier to solve as it combine the forward and reverse path of the MOSFET and IGBT into single B-source, and further due to less part count.</a:t>
            </a:r>
            <a:endParaRPr lang="en-US" sz="1000"/>
          </a:p>
        </p:txBody>
      </p:sp>
      <p:cxnSp>
        <p:nvCxnSpPr>
          <p:cNvPr id="23" name="Straight Arrow Connector 22"/>
          <p:cNvCxnSpPr/>
          <p:nvPr/>
        </p:nvCxnSpPr>
        <p:spPr>
          <a:xfrm>
            <a:off x="7517130" y="2086610"/>
            <a:ext cx="35433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4" name="Straight Arrow Connector 23"/>
          <p:cNvCxnSpPr/>
          <p:nvPr/>
        </p:nvCxnSpPr>
        <p:spPr>
          <a:xfrm>
            <a:off x="7517130" y="2179955"/>
            <a:ext cx="379095" cy="132207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5" name="Straight Arrow Connector 24"/>
          <p:cNvCxnSpPr/>
          <p:nvPr/>
        </p:nvCxnSpPr>
        <p:spPr>
          <a:xfrm>
            <a:off x="7506335" y="2416175"/>
            <a:ext cx="391795" cy="248856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pic>
        <p:nvPicPr>
          <p:cNvPr id="10" name="Picture 9"/>
          <p:cNvPicPr>
            <a:picLocks noChangeAspect="1"/>
          </p:cNvPicPr>
          <p:nvPr/>
        </p:nvPicPr>
        <p:blipFill>
          <a:blip r:embed="rId5"/>
          <a:stretch>
            <a:fillRect/>
          </a:stretch>
        </p:blipFill>
        <p:spPr>
          <a:xfrm>
            <a:off x="7945755" y="4520565"/>
            <a:ext cx="3606800" cy="1992630"/>
          </a:xfrm>
          <a:prstGeom prst="rect">
            <a:avLst/>
          </a:prstGeom>
          <a:ln>
            <a:solidFill>
              <a:srgbClr val="FF0000"/>
            </a:solidFill>
          </a:ln>
        </p:spPr>
      </p:pic>
      <p:sp>
        <p:nvSpPr>
          <p:cNvPr id="13" name="Text Box 12"/>
          <p:cNvSpPr txBox="1"/>
          <p:nvPr/>
        </p:nvSpPr>
        <p:spPr>
          <a:xfrm>
            <a:off x="5347970" y="5388610"/>
            <a:ext cx="1116965" cy="892175"/>
          </a:xfrm>
          <a:prstGeom prst="rect">
            <a:avLst/>
          </a:prstGeom>
          <a:solidFill>
            <a:srgbClr val="FFC000"/>
          </a:solidFill>
        </p:spPr>
        <p:txBody>
          <a:bodyPr wrap="square" rtlCol="0">
            <a:noAutofit/>
          </a:bodyPr>
          <a:p>
            <a:r>
              <a:rPr lang="en-US" sz="1000"/>
              <a:t>In the ANR Q-lib library, the model developed has been converted into symbol</a:t>
            </a:r>
            <a:endParaRPr lang="en-US" sz="10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365125"/>
            <a:ext cx="10515600" cy="619613"/>
          </a:xfrm>
        </p:spPr>
        <p:txBody>
          <a:bodyPr>
            <a:normAutofit fontScale="90000"/>
          </a:bodyPr>
          <a:lstStyle/>
          <a:p>
            <a:r>
              <a:rPr lang="en-US" dirty="0"/>
              <a:t>Example on making simple circuit with ANR Q-lib</a:t>
            </a:r>
            <a:endParaRPr lang="en-US" dirty="0"/>
          </a:p>
        </p:txBody>
      </p:sp>
      <p:cxnSp>
        <p:nvCxnSpPr>
          <p:cNvPr id="8" name="Straight Connector 7"/>
          <p:cNvCxnSpPr/>
          <p:nvPr/>
        </p:nvCxnSpPr>
        <p:spPr>
          <a:xfrm>
            <a:off x="826474" y="940778"/>
            <a:ext cx="1052732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26474" y="368057"/>
            <a:ext cx="1052732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11"/>
          </p:nvPr>
        </p:nvSpPr>
        <p:spPr/>
        <p:txBody>
          <a:bodyPr/>
          <a:lstStyle/>
          <a:p>
            <a:r>
              <a:rPr lang="en-US">
                <a:sym typeface="+mn-ea"/>
              </a:rPr>
              <a:t>By Arief Noor Rahman - Power Control Design</a:t>
            </a:r>
            <a:endParaRPr lang="en-US"/>
          </a:p>
        </p:txBody>
      </p:sp>
      <p:sp>
        <p:nvSpPr>
          <p:cNvPr id="3" name="Slide Number Placeholder 2"/>
          <p:cNvSpPr>
            <a:spLocks noGrp="1"/>
          </p:cNvSpPr>
          <p:nvPr>
            <p:ph type="sldNum" sz="quarter" idx="12"/>
          </p:nvPr>
        </p:nvSpPr>
        <p:spPr/>
        <p:txBody>
          <a:bodyPr/>
          <a:lstStyle/>
          <a:p>
            <a:fld id="{9B618960-8005-486C-9A75-10CB2AAC16F9}" type="slidenum">
              <a:rPr lang="en-US" smtClean="0"/>
            </a:fld>
            <a:endParaRPr lang="en-US"/>
          </a:p>
        </p:txBody>
      </p:sp>
      <p:pic>
        <p:nvPicPr>
          <p:cNvPr id="4" name="Picture 3" descr="logo_detail"/>
          <p:cNvPicPr>
            <a:picLocks noChangeAspect="1"/>
          </p:cNvPicPr>
          <p:nvPr/>
        </p:nvPicPr>
        <p:blipFill>
          <a:blip r:embed="rId1"/>
          <a:stretch>
            <a:fillRect/>
          </a:stretch>
        </p:blipFill>
        <p:spPr>
          <a:xfrm>
            <a:off x="255905" y="5897880"/>
            <a:ext cx="823595" cy="823595"/>
          </a:xfrm>
          <a:prstGeom prst="rect">
            <a:avLst/>
          </a:prstGeom>
        </p:spPr>
      </p:pic>
      <p:pic>
        <p:nvPicPr>
          <p:cNvPr id="6" name="Picture 5" descr="Qspice - Buck (1)"/>
          <p:cNvPicPr>
            <a:picLocks noChangeAspect="1"/>
          </p:cNvPicPr>
          <p:nvPr/>
        </p:nvPicPr>
        <p:blipFill>
          <a:blip r:embed="rId2"/>
          <a:stretch>
            <a:fillRect/>
          </a:stretch>
        </p:blipFill>
        <p:spPr>
          <a:xfrm>
            <a:off x="1410970" y="1132840"/>
            <a:ext cx="8886825" cy="49993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365125"/>
            <a:ext cx="10515600" cy="619613"/>
          </a:xfrm>
        </p:spPr>
        <p:txBody>
          <a:bodyPr>
            <a:normAutofit fontScale="90000"/>
          </a:bodyPr>
          <a:lstStyle/>
          <a:p>
            <a:r>
              <a:rPr lang="en-US" dirty="0"/>
              <a:t>Further more advance technique </a:t>
            </a:r>
            <a:endParaRPr lang="en-US" dirty="0"/>
          </a:p>
        </p:txBody>
      </p:sp>
      <p:cxnSp>
        <p:nvCxnSpPr>
          <p:cNvPr id="8" name="Straight Connector 7"/>
          <p:cNvCxnSpPr/>
          <p:nvPr/>
        </p:nvCxnSpPr>
        <p:spPr>
          <a:xfrm>
            <a:off x="826474" y="940778"/>
            <a:ext cx="1052732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26474" y="368057"/>
            <a:ext cx="1052732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11"/>
          </p:nvPr>
        </p:nvSpPr>
        <p:spPr/>
        <p:txBody>
          <a:bodyPr/>
          <a:lstStyle/>
          <a:p>
            <a:r>
              <a:rPr lang="en-US">
                <a:sym typeface="+mn-ea"/>
              </a:rPr>
              <a:t>By Arief Noor Rahman - Power Control Design</a:t>
            </a:r>
            <a:endParaRPr lang="en-US"/>
          </a:p>
        </p:txBody>
      </p:sp>
      <p:sp>
        <p:nvSpPr>
          <p:cNvPr id="3" name="Slide Number Placeholder 2"/>
          <p:cNvSpPr>
            <a:spLocks noGrp="1"/>
          </p:cNvSpPr>
          <p:nvPr>
            <p:ph type="sldNum" sz="quarter" idx="12"/>
          </p:nvPr>
        </p:nvSpPr>
        <p:spPr/>
        <p:txBody>
          <a:bodyPr/>
          <a:lstStyle/>
          <a:p>
            <a:fld id="{9B618960-8005-486C-9A75-10CB2AAC16F9}" type="slidenum">
              <a:rPr lang="en-US" smtClean="0"/>
            </a:fld>
            <a:endParaRPr lang="en-US"/>
          </a:p>
        </p:txBody>
      </p:sp>
      <p:pic>
        <p:nvPicPr>
          <p:cNvPr id="4" name="Picture 3" descr="logo_detail"/>
          <p:cNvPicPr>
            <a:picLocks noChangeAspect="1"/>
          </p:cNvPicPr>
          <p:nvPr/>
        </p:nvPicPr>
        <p:blipFill>
          <a:blip r:embed="rId1"/>
          <a:stretch>
            <a:fillRect/>
          </a:stretch>
        </p:blipFill>
        <p:spPr>
          <a:xfrm>
            <a:off x="255905" y="5897880"/>
            <a:ext cx="823595" cy="823595"/>
          </a:xfrm>
          <a:prstGeom prst="rect">
            <a:avLst/>
          </a:prstGeom>
        </p:spPr>
      </p:pic>
      <p:pic>
        <p:nvPicPr>
          <p:cNvPr id="13" name="Picture 12"/>
          <p:cNvPicPr>
            <a:picLocks noChangeAspect="1"/>
          </p:cNvPicPr>
          <p:nvPr/>
        </p:nvPicPr>
        <p:blipFill>
          <a:blip r:embed="rId2"/>
          <a:stretch>
            <a:fillRect/>
          </a:stretch>
        </p:blipFill>
        <p:spPr>
          <a:xfrm>
            <a:off x="838200" y="1513840"/>
            <a:ext cx="4461510" cy="3276600"/>
          </a:xfrm>
          <a:prstGeom prst="rect">
            <a:avLst/>
          </a:prstGeom>
        </p:spPr>
      </p:pic>
      <p:sp>
        <p:nvSpPr>
          <p:cNvPr id="14" name="Text Box 13"/>
          <p:cNvSpPr txBox="1"/>
          <p:nvPr/>
        </p:nvSpPr>
        <p:spPr>
          <a:xfrm>
            <a:off x="838200" y="5019675"/>
            <a:ext cx="5257800" cy="460375"/>
          </a:xfrm>
          <a:prstGeom prst="rect">
            <a:avLst/>
          </a:prstGeom>
          <a:noFill/>
        </p:spPr>
        <p:txBody>
          <a:bodyPr wrap="square" rtlCol="0" anchor="t">
            <a:spAutoFit/>
          </a:bodyPr>
          <a:p>
            <a:r>
              <a:rPr lang="en-US" altLang="en-US" sz="1200">
                <a:hlinkClick r:id="rId3" action="ppaction://hlinkfile"/>
              </a:rPr>
              <a:t>https://github.com/physicboy/QSPICE/tree/main/PWM_example_SRbuck/Level1D%20SR-Buck%20External%20Compare%20PWM</a:t>
            </a:r>
            <a:endParaRPr lang="en-US" altLang="en-US" sz="1200">
              <a:hlinkClick r:id="rId3" action="ppaction://hlinkfile"/>
            </a:endParaRPr>
          </a:p>
        </p:txBody>
      </p:sp>
      <p:pic>
        <p:nvPicPr>
          <p:cNvPr id="15" name="Picture 14"/>
          <p:cNvPicPr>
            <a:picLocks noChangeAspect="1"/>
          </p:cNvPicPr>
          <p:nvPr/>
        </p:nvPicPr>
        <p:blipFill>
          <a:blip r:embed="rId4"/>
          <a:stretch>
            <a:fillRect/>
          </a:stretch>
        </p:blipFill>
        <p:spPr>
          <a:xfrm>
            <a:off x="6748145" y="1623060"/>
            <a:ext cx="4948555" cy="2886710"/>
          </a:xfrm>
          <a:prstGeom prst="rect">
            <a:avLst/>
          </a:prstGeom>
        </p:spPr>
      </p:pic>
      <p:sp>
        <p:nvSpPr>
          <p:cNvPr id="18" name="Text Box 17"/>
          <p:cNvSpPr txBox="1"/>
          <p:nvPr/>
        </p:nvSpPr>
        <p:spPr>
          <a:xfrm>
            <a:off x="6748145" y="4509770"/>
            <a:ext cx="4948555" cy="480060"/>
          </a:xfrm>
          <a:prstGeom prst="rect">
            <a:avLst/>
          </a:prstGeom>
          <a:noFill/>
        </p:spPr>
        <p:txBody>
          <a:bodyPr wrap="square" rtlCol="0" anchor="t">
            <a:noAutofit/>
          </a:bodyPr>
          <a:p>
            <a:r>
              <a:rPr lang="en-US" altLang="en-US" sz="1200">
                <a:hlinkClick r:id="rId5" action="ppaction://hlinkfile"/>
              </a:rPr>
              <a:t>https://github.com/physicboy/QSPICE/tree/main/PWM_example_SRbuck/Level4%20SR-Buck%20Internal%20Cblock%20PWM%20with%20Deadtime</a:t>
            </a:r>
            <a:endParaRPr lang="en-US" altLang="en-US" sz="1200">
              <a:hlinkClick r:id="rId5" action="ppaction://hlinkfile"/>
            </a:endParaRPr>
          </a:p>
        </p:txBody>
      </p:sp>
      <p:sp>
        <p:nvSpPr>
          <p:cNvPr id="26" name="Text Box 25"/>
          <p:cNvSpPr txBox="1"/>
          <p:nvPr/>
        </p:nvSpPr>
        <p:spPr>
          <a:xfrm>
            <a:off x="6748145" y="4989830"/>
            <a:ext cx="4064000" cy="368300"/>
          </a:xfrm>
          <a:prstGeom prst="rect">
            <a:avLst/>
          </a:prstGeom>
          <a:noFill/>
        </p:spPr>
        <p:txBody>
          <a:bodyPr wrap="square" rtlCol="0">
            <a:spAutoFit/>
          </a:bodyPr>
          <a:p>
            <a:r>
              <a:rPr lang="en-US"/>
              <a:t>3.5 sec runtime</a:t>
            </a:r>
            <a:endParaRPr lang="en-US"/>
          </a:p>
        </p:txBody>
      </p:sp>
      <p:sp>
        <p:nvSpPr>
          <p:cNvPr id="27" name="Text Box 26"/>
          <p:cNvSpPr txBox="1"/>
          <p:nvPr/>
        </p:nvSpPr>
        <p:spPr>
          <a:xfrm>
            <a:off x="838200" y="5480050"/>
            <a:ext cx="4064000" cy="368300"/>
          </a:xfrm>
          <a:prstGeom prst="rect">
            <a:avLst/>
          </a:prstGeom>
          <a:noFill/>
        </p:spPr>
        <p:txBody>
          <a:bodyPr wrap="square" rtlCol="0">
            <a:spAutoFit/>
          </a:bodyPr>
          <a:p>
            <a:r>
              <a:rPr lang="en-US"/>
              <a:t>9.2 sec runtime</a:t>
            </a:r>
            <a:endParaRPr lang="en-US"/>
          </a:p>
        </p:txBody>
      </p:sp>
      <p:sp>
        <p:nvSpPr>
          <p:cNvPr id="28" name="Text Box 27"/>
          <p:cNvSpPr txBox="1"/>
          <p:nvPr/>
        </p:nvSpPr>
        <p:spPr>
          <a:xfrm>
            <a:off x="838200" y="984885"/>
            <a:ext cx="4683125" cy="368300"/>
          </a:xfrm>
          <a:prstGeom prst="rect">
            <a:avLst/>
          </a:prstGeom>
          <a:noFill/>
        </p:spPr>
        <p:txBody>
          <a:bodyPr wrap="square" rtlCol="0">
            <a:spAutoFit/>
          </a:bodyPr>
          <a:p>
            <a:r>
              <a:rPr lang="en-US"/>
              <a:t>Conventional PWM with </a:t>
            </a:r>
            <a:r>
              <a:rPr lang="en-US" altLang="en-US"/>
              <a:t>¥</a:t>
            </a:r>
            <a:r>
              <a:rPr lang="en-US"/>
              <a:t>-Device comparator</a:t>
            </a:r>
            <a:endParaRPr lang="en-US"/>
          </a:p>
        </p:txBody>
      </p:sp>
      <p:sp>
        <p:nvSpPr>
          <p:cNvPr id="29" name="Text Box 28"/>
          <p:cNvSpPr txBox="1"/>
          <p:nvPr/>
        </p:nvSpPr>
        <p:spPr>
          <a:xfrm>
            <a:off x="6670675" y="984885"/>
            <a:ext cx="4683125" cy="368300"/>
          </a:xfrm>
          <a:prstGeom prst="rect">
            <a:avLst/>
          </a:prstGeom>
          <a:noFill/>
        </p:spPr>
        <p:txBody>
          <a:bodyPr wrap="square" rtlCol="0">
            <a:spAutoFit/>
          </a:bodyPr>
          <a:p>
            <a:r>
              <a:rPr lang="en-US"/>
              <a:t>PWM by C-block utilizing advance time control</a:t>
            </a:r>
            <a:endParaRPr lang="en-US"/>
          </a:p>
        </p:txBody>
      </p:sp>
      <p:sp>
        <p:nvSpPr>
          <p:cNvPr id="30" name="Text Box 29"/>
          <p:cNvSpPr txBox="1"/>
          <p:nvPr/>
        </p:nvSpPr>
        <p:spPr>
          <a:xfrm>
            <a:off x="4089400" y="5709285"/>
            <a:ext cx="4064000" cy="645160"/>
          </a:xfrm>
          <a:prstGeom prst="rect">
            <a:avLst/>
          </a:prstGeom>
          <a:solidFill>
            <a:srgbClr val="FFC000"/>
          </a:solidFill>
        </p:spPr>
        <p:txBody>
          <a:bodyPr wrap="square" rtlCol="0">
            <a:spAutoFit/>
          </a:bodyPr>
          <a:p>
            <a:r>
              <a:rPr lang="en-US" sz="1200"/>
              <a:t>Note:</a:t>
            </a:r>
            <a:endParaRPr lang="en-US" sz="1200"/>
          </a:p>
          <a:p>
            <a:r>
              <a:rPr lang="en-US" sz="1200"/>
              <a:t>The simulation was simple enough, thus the method described previously for improved convergence are not necessary</a:t>
            </a:r>
            <a:endParaRPr lang="en-US" sz="12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365125"/>
            <a:ext cx="10515600" cy="619613"/>
          </a:xfrm>
        </p:spPr>
        <p:txBody>
          <a:bodyPr>
            <a:normAutofit fontScale="90000"/>
          </a:bodyPr>
          <a:lstStyle/>
          <a:p>
            <a:r>
              <a:rPr lang="en-US" dirty="0"/>
              <a:t>Other Important Analysis Tool for Power Electronic</a:t>
            </a:r>
            <a:endParaRPr lang="en-US" dirty="0"/>
          </a:p>
        </p:txBody>
      </p:sp>
      <p:cxnSp>
        <p:nvCxnSpPr>
          <p:cNvPr id="8" name="Straight Connector 7"/>
          <p:cNvCxnSpPr/>
          <p:nvPr/>
        </p:nvCxnSpPr>
        <p:spPr>
          <a:xfrm>
            <a:off x="826474" y="940778"/>
            <a:ext cx="1052732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26474" y="368057"/>
            <a:ext cx="1052732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11"/>
          </p:nvPr>
        </p:nvSpPr>
        <p:spPr/>
        <p:txBody>
          <a:bodyPr/>
          <a:lstStyle/>
          <a:p>
            <a:r>
              <a:rPr lang="en-US">
                <a:sym typeface="+mn-ea"/>
              </a:rPr>
              <a:t>By Arief Noor Rahman - Power Control Design</a:t>
            </a:r>
            <a:endParaRPr lang="en-US"/>
          </a:p>
        </p:txBody>
      </p:sp>
      <p:sp>
        <p:nvSpPr>
          <p:cNvPr id="3" name="Slide Number Placeholder 2"/>
          <p:cNvSpPr>
            <a:spLocks noGrp="1"/>
          </p:cNvSpPr>
          <p:nvPr>
            <p:ph type="sldNum" sz="quarter" idx="12"/>
          </p:nvPr>
        </p:nvSpPr>
        <p:spPr/>
        <p:txBody>
          <a:bodyPr/>
          <a:lstStyle/>
          <a:p>
            <a:fld id="{9B618960-8005-486C-9A75-10CB2AAC16F9}" type="slidenum">
              <a:rPr lang="en-US" smtClean="0"/>
            </a:fld>
            <a:endParaRPr lang="en-US"/>
          </a:p>
        </p:txBody>
      </p:sp>
      <p:pic>
        <p:nvPicPr>
          <p:cNvPr id="4" name="Picture 3" descr="logo_detail"/>
          <p:cNvPicPr>
            <a:picLocks noChangeAspect="1"/>
          </p:cNvPicPr>
          <p:nvPr/>
        </p:nvPicPr>
        <p:blipFill>
          <a:blip r:embed="rId1"/>
          <a:stretch>
            <a:fillRect/>
          </a:stretch>
        </p:blipFill>
        <p:spPr>
          <a:xfrm>
            <a:off x="255905" y="5897880"/>
            <a:ext cx="823595" cy="823595"/>
          </a:xfrm>
          <a:prstGeom prst="rect">
            <a:avLst/>
          </a:prstGeom>
        </p:spPr>
      </p:pic>
      <p:pic>
        <p:nvPicPr>
          <p:cNvPr id="2" name="Picture 1"/>
          <p:cNvPicPr>
            <a:picLocks noChangeAspect="1"/>
          </p:cNvPicPr>
          <p:nvPr>
            <p:custDataLst>
              <p:tags r:id="rId2"/>
            </p:custDataLst>
          </p:nvPr>
        </p:nvPicPr>
        <p:blipFill>
          <a:blip r:embed="rId3"/>
          <a:stretch>
            <a:fillRect/>
          </a:stretch>
        </p:blipFill>
        <p:spPr>
          <a:xfrm>
            <a:off x="826770" y="1098550"/>
            <a:ext cx="3488055" cy="2092325"/>
          </a:xfrm>
          <a:prstGeom prst="rect">
            <a:avLst/>
          </a:prstGeom>
        </p:spPr>
      </p:pic>
      <p:sp>
        <p:nvSpPr>
          <p:cNvPr id="6" name="Text Box 5"/>
          <p:cNvSpPr txBox="1"/>
          <p:nvPr>
            <p:custDataLst>
              <p:tags r:id="rId4"/>
            </p:custDataLst>
          </p:nvPr>
        </p:nvSpPr>
        <p:spPr>
          <a:xfrm>
            <a:off x="826770" y="3190875"/>
            <a:ext cx="4039235" cy="316230"/>
          </a:xfrm>
          <a:prstGeom prst="rect">
            <a:avLst/>
          </a:prstGeom>
          <a:noFill/>
        </p:spPr>
        <p:txBody>
          <a:bodyPr wrap="square" rtlCol="0" anchor="t">
            <a:noAutofit/>
          </a:bodyPr>
          <a:p>
            <a:r>
              <a:rPr lang="en-US" altLang="en-US" sz="1200"/>
              <a:t>Bode Plot Analyzer</a:t>
            </a:r>
            <a:endParaRPr lang="en-US" altLang="en-US" sz="1200"/>
          </a:p>
          <a:p>
            <a:r>
              <a:rPr lang="en-US" altLang="en-US" sz="1200">
                <a:hlinkClick r:id="rId5" action="ppaction://hlinkfile"/>
              </a:rPr>
              <a:t>https://github.com/physicboy/QSPICE/tree/main/FRA_project</a:t>
            </a:r>
            <a:endParaRPr lang="en-US" altLang="en-US" sz="1200">
              <a:hlinkClick r:id="rId5" action="ppaction://hlinkfile"/>
            </a:endParaRPr>
          </a:p>
        </p:txBody>
      </p:sp>
      <p:pic>
        <p:nvPicPr>
          <p:cNvPr id="10" name="Picture 9"/>
          <p:cNvPicPr>
            <a:picLocks noChangeAspect="1"/>
          </p:cNvPicPr>
          <p:nvPr>
            <p:custDataLst>
              <p:tags r:id="rId6"/>
            </p:custDataLst>
          </p:nvPr>
        </p:nvPicPr>
        <p:blipFill>
          <a:blip r:embed="rId7"/>
          <a:stretch>
            <a:fillRect/>
          </a:stretch>
        </p:blipFill>
        <p:spPr>
          <a:xfrm>
            <a:off x="1373505" y="3802380"/>
            <a:ext cx="3492500" cy="2095500"/>
          </a:xfrm>
          <a:prstGeom prst="rect">
            <a:avLst/>
          </a:prstGeom>
        </p:spPr>
      </p:pic>
      <p:sp>
        <p:nvSpPr>
          <p:cNvPr id="11" name="Text Box 10"/>
          <p:cNvSpPr txBox="1"/>
          <p:nvPr>
            <p:custDataLst>
              <p:tags r:id="rId8"/>
            </p:custDataLst>
          </p:nvPr>
        </p:nvSpPr>
        <p:spPr>
          <a:xfrm>
            <a:off x="1362075" y="5845810"/>
            <a:ext cx="4208780" cy="460375"/>
          </a:xfrm>
          <a:prstGeom prst="rect">
            <a:avLst/>
          </a:prstGeom>
          <a:noFill/>
        </p:spPr>
        <p:txBody>
          <a:bodyPr wrap="square" rtlCol="0">
            <a:spAutoFit/>
          </a:bodyPr>
          <a:p>
            <a:r>
              <a:rPr lang="en-US" altLang="en-US" sz="1200"/>
              <a:t>3Phase power and THD analyzer</a:t>
            </a:r>
            <a:endParaRPr lang="en-US" altLang="en-US" sz="1200"/>
          </a:p>
          <a:p>
            <a:r>
              <a:rPr lang="en-US" altLang="en-US" sz="1200">
                <a:hlinkClick r:id="rId9" action="ppaction://hlinkfile"/>
              </a:rPr>
              <a:t>https://github.com/physicboy/QSPICE/tree/main/3Ph-Analyzer</a:t>
            </a:r>
            <a:endParaRPr lang="en-US" altLang="en-US" sz="1200"/>
          </a:p>
        </p:txBody>
      </p:sp>
      <p:sp>
        <p:nvSpPr>
          <p:cNvPr id="12" name="Text Box 11"/>
          <p:cNvSpPr txBox="1"/>
          <p:nvPr/>
        </p:nvSpPr>
        <p:spPr>
          <a:xfrm>
            <a:off x="5618480" y="5571490"/>
            <a:ext cx="2992120" cy="588010"/>
          </a:xfrm>
          <a:prstGeom prst="rect">
            <a:avLst/>
          </a:prstGeom>
          <a:noFill/>
        </p:spPr>
        <p:txBody>
          <a:bodyPr wrap="square" rtlCol="0" anchor="t">
            <a:noAutofit/>
          </a:bodyPr>
          <a:p>
            <a:r>
              <a:rPr lang="en-US" altLang="en-US" sz="1200">
                <a:hlinkClick r:id="rId10" action="ppaction://hlinkfile"/>
              </a:rPr>
              <a:t>https://github.com/physicboy/QSPICE/tree/main/Ideal%20PWL%20Transient%20Losses%20Analysis</a:t>
            </a:r>
            <a:endParaRPr lang="en-US" altLang="en-US" sz="1200">
              <a:hlinkClick r:id="rId10" action="ppaction://hlinkfile"/>
            </a:endParaRPr>
          </a:p>
        </p:txBody>
      </p:sp>
      <p:pic>
        <p:nvPicPr>
          <p:cNvPr id="16" name="Picture 15"/>
          <p:cNvPicPr>
            <a:picLocks noChangeAspect="1"/>
          </p:cNvPicPr>
          <p:nvPr/>
        </p:nvPicPr>
        <p:blipFill>
          <a:blip r:embed="rId11"/>
          <a:stretch>
            <a:fillRect/>
          </a:stretch>
        </p:blipFill>
        <p:spPr>
          <a:xfrm>
            <a:off x="5618480" y="960755"/>
            <a:ext cx="2991485" cy="4615180"/>
          </a:xfrm>
          <a:prstGeom prst="rect">
            <a:avLst/>
          </a:prstGeom>
        </p:spPr>
      </p:pic>
      <p:sp>
        <p:nvSpPr>
          <p:cNvPr id="19" name="Text Box 18"/>
          <p:cNvSpPr txBox="1"/>
          <p:nvPr/>
        </p:nvSpPr>
        <p:spPr>
          <a:xfrm>
            <a:off x="8790940" y="4387850"/>
            <a:ext cx="3028315" cy="940435"/>
          </a:xfrm>
          <a:prstGeom prst="rect">
            <a:avLst/>
          </a:prstGeom>
          <a:noFill/>
        </p:spPr>
        <p:txBody>
          <a:bodyPr wrap="square" rtlCol="0">
            <a:noAutofit/>
          </a:bodyPr>
          <a:p>
            <a:r>
              <a:rPr lang="en-US" sz="2800"/>
              <a:t>For everything else,</a:t>
            </a:r>
            <a:endParaRPr lang="en-US" sz="2800"/>
          </a:p>
          <a:p>
            <a:r>
              <a:rPr lang="en-US" sz="2800"/>
              <a:t>check my Github!</a:t>
            </a:r>
            <a:endParaRPr lang="en-US" sz="28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365125"/>
            <a:ext cx="10515600" cy="619613"/>
          </a:xfrm>
        </p:spPr>
        <p:txBody>
          <a:bodyPr>
            <a:normAutofit fontScale="90000"/>
          </a:bodyPr>
          <a:lstStyle/>
          <a:p>
            <a:r>
              <a:rPr lang="en-US" dirty="0"/>
              <a:t>References and Further Read</a:t>
            </a:r>
            <a:endParaRPr lang="en-US" dirty="0"/>
          </a:p>
        </p:txBody>
      </p:sp>
      <p:cxnSp>
        <p:nvCxnSpPr>
          <p:cNvPr id="8" name="Straight Connector 7"/>
          <p:cNvCxnSpPr/>
          <p:nvPr/>
        </p:nvCxnSpPr>
        <p:spPr>
          <a:xfrm>
            <a:off x="826474" y="940778"/>
            <a:ext cx="1052732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26474" y="368057"/>
            <a:ext cx="1052732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11"/>
          </p:nvPr>
        </p:nvSpPr>
        <p:spPr/>
        <p:txBody>
          <a:bodyPr/>
          <a:lstStyle/>
          <a:p>
            <a:r>
              <a:rPr lang="en-US">
                <a:sym typeface="+mn-ea"/>
              </a:rPr>
              <a:t>By Arief Noor Rahman - Power Control Design</a:t>
            </a:r>
            <a:endParaRPr lang="en-US"/>
          </a:p>
        </p:txBody>
      </p:sp>
      <p:sp>
        <p:nvSpPr>
          <p:cNvPr id="3" name="Slide Number Placeholder 2"/>
          <p:cNvSpPr>
            <a:spLocks noGrp="1"/>
          </p:cNvSpPr>
          <p:nvPr>
            <p:ph type="sldNum" sz="quarter" idx="12"/>
          </p:nvPr>
        </p:nvSpPr>
        <p:spPr/>
        <p:txBody>
          <a:bodyPr/>
          <a:lstStyle/>
          <a:p>
            <a:fld id="{9B618960-8005-486C-9A75-10CB2AAC16F9}" type="slidenum">
              <a:rPr lang="en-US" smtClean="0"/>
            </a:fld>
            <a:endParaRPr lang="en-US"/>
          </a:p>
        </p:txBody>
      </p:sp>
      <p:pic>
        <p:nvPicPr>
          <p:cNvPr id="4" name="Picture 3" descr="logo_detail"/>
          <p:cNvPicPr>
            <a:picLocks noChangeAspect="1"/>
          </p:cNvPicPr>
          <p:nvPr/>
        </p:nvPicPr>
        <p:blipFill>
          <a:blip r:embed="rId1"/>
          <a:stretch>
            <a:fillRect/>
          </a:stretch>
        </p:blipFill>
        <p:spPr>
          <a:xfrm>
            <a:off x="255905" y="5897880"/>
            <a:ext cx="823595" cy="823595"/>
          </a:xfrm>
          <a:prstGeom prst="rect">
            <a:avLst/>
          </a:prstGeom>
        </p:spPr>
      </p:pic>
      <p:sp>
        <p:nvSpPr>
          <p:cNvPr id="13" name="Content Placeholder 12"/>
          <p:cNvSpPr>
            <a:spLocks noGrp="1"/>
          </p:cNvSpPr>
          <p:nvPr>
            <p:ph idx="1"/>
          </p:nvPr>
        </p:nvSpPr>
        <p:spPr>
          <a:xfrm>
            <a:off x="838200" y="1336040"/>
            <a:ext cx="10515600" cy="4841240"/>
          </a:xfrm>
        </p:spPr>
        <p:txBody>
          <a:bodyPr>
            <a:normAutofit/>
          </a:bodyPr>
          <a:lstStyle/>
          <a:p>
            <a:pPr marL="342900" indent="-342900" algn="just">
              <a:buFont typeface="+mj-lt"/>
              <a:buAutoNum type="arabicPeriod"/>
            </a:pPr>
            <a:r>
              <a:rPr lang="en-US" sz="1600" dirty="0"/>
              <a:t>Ken Kuncert and Ian Clifford, “Achieving Accurate Results with a Circuit SImulator”, Cadence Design Systems.</a:t>
            </a:r>
            <a:endParaRPr lang="en-US" sz="1600" dirty="0"/>
          </a:p>
          <a:p>
            <a:pPr marL="342900" indent="-342900" algn="just">
              <a:buFont typeface="+mj-lt"/>
              <a:buAutoNum type="arabicPeriod"/>
            </a:pPr>
            <a:r>
              <a:rPr lang="en-US" sz="1600" dirty="0"/>
              <a:t>K.G. Nichols, T.J. Kazmierski, M. Zwolinski, A.D. Brown, “Overview of SPICE-like Circuit Simulation ALgorithms”, IEEE Proc. Circuits Devices System, Vol 141, No. 4, 1994.</a:t>
            </a:r>
            <a:endParaRPr lang="en-US" sz="1600" dirty="0"/>
          </a:p>
          <a:p>
            <a:pPr marL="342900" indent="-342900" algn="just">
              <a:buFont typeface="+mj-lt"/>
              <a:buAutoNum type="arabicPeriod"/>
            </a:pPr>
            <a:r>
              <a:rPr lang="en-US" sz="1600" dirty="0"/>
              <a:t>Laurence W. Nagel, “SPICE 2: A Computer Program to SImulate Semiconductor Circuits”, UC. Berkeley, 1975.</a:t>
            </a:r>
            <a:endParaRPr lang="en-US" sz="1600" dirty="0"/>
          </a:p>
          <a:p>
            <a:pPr marL="342900" indent="-342900" algn="just">
              <a:buFont typeface="+mj-lt"/>
              <a:buAutoNum type="arabicPeriod"/>
            </a:pPr>
            <a:r>
              <a:rPr lang="en-US" sz="1600" dirty="0"/>
              <a:t>Kenneth S. Kundert, “The Designer’s Guide to SPICE and SPECTRE”, Cadence Design Systems, Kluwer Academic Publishing 1995.</a:t>
            </a:r>
            <a:endParaRPr lang="en-US" sz="1600" dirty="0"/>
          </a:p>
          <a:p>
            <a:pPr marL="342900" indent="-342900" algn="just">
              <a:buFont typeface="+mj-lt"/>
              <a:buAutoNum type="arabicPeriod"/>
            </a:pPr>
            <a:r>
              <a:rPr lang="en-US" sz="1600" dirty="0"/>
              <a:t>Andrei Vladimirescu, “The Spice Book”, Wiley, 1994</a:t>
            </a:r>
            <a:endParaRPr lang="en-US" sz="1600" dirty="0"/>
          </a:p>
          <a:p>
            <a:pPr marL="342900" indent="-342900" algn="l">
              <a:buFont typeface="+mj-lt"/>
              <a:buAutoNum type="arabicPeriod"/>
            </a:pPr>
            <a:r>
              <a:rPr lang="en-US" sz="1600" dirty="0"/>
              <a:t>K.S. Kelvin, “Qspice - Command Reference Guide”, </a:t>
            </a:r>
            <a:r>
              <a:rPr lang="en-US" altLang="en-US" sz="1600" dirty="0">
                <a:hlinkClick r:id="rId2" action="ppaction://hlinkfile"/>
              </a:rPr>
              <a:t>https://github.com/KSKelvin-Github/Qspice/blob/main/Guideline/Qspice%20-%20Device%20Reference%20Guide%20by%20KSKelvin.pdf</a:t>
            </a:r>
            <a:endParaRPr lang="en-US" altLang="en-US" sz="1600" dirty="0">
              <a:hlinkClick r:id="rId2" action="ppaction://hlinkfile"/>
            </a:endParaRPr>
          </a:p>
          <a:p>
            <a:pPr marL="342900" indent="-342900" algn="l">
              <a:buFont typeface="+mj-lt"/>
              <a:buAutoNum type="arabicPeriod"/>
            </a:pPr>
            <a:r>
              <a:rPr lang="en-US" altLang="en-US" sz="1600">
                <a:sym typeface="+mn-ea"/>
              </a:rPr>
              <a:t>Arief Noor Rahman, “</a:t>
            </a:r>
            <a:r>
              <a:rPr lang="en-US" altLang="en-US" sz="1600">
                <a:sym typeface="+mn-ea"/>
                <a:hlinkClick r:id="rId3" action="ppaction://hlinkfile"/>
              </a:rPr>
              <a:t>https://github.com/physicboy/QSPICE/tree/main</a:t>
            </a:r>
            <a:r>
              <a:rPr lang="en-US" altLang="en-US" sz="1600">
                <a:sym typeface="+mn-ea"/>
              </a:rPr>
              <a:t>”</a:t>
            </a:r>
            <a:endParaRPr lang="en-US" alt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1"/>
          <a:stretch>
            <a:fillRect/>
          </a:stretch>
        </p:blipFill>
        <p:spPr>
          <a:xfrm>
            <a:off x="6084570" y="3417570"/>
            <a:ext cx="22860" cy="22860"/>
          </a:xfrm>
          <a:prstGeom prst="rect">
            <a:avLst/>
          </a:prstGeom>
        </p:spPr>
      </p:pic>
      <p:sp>
        <p:nvSpPr>
          <p:cNvPr id="5" name="Title 4"/>
          <p:cNvSpPr>
            <a:spLocks noGrp="1"/>
          </p:cNvSpPr>
          <p:nvPr>
            <p:ph type="title"/>
          </p:nvPr>
        </p:nvSpPr>
        <p:spPr>
          <a:xfrm>
            <a:off x="838200" y="365125"/>
            <a:ext cx="10515600" cy="619613"/>
          </a:xfrm>
        </p:spPr>
        <p:txBody>
          <a:bodyPr>
            <a:normAutofit fontScale="90000"/>
          </a:bodyPr>
          <a:lstStyle/>
          <a:p>
            <a:r>
              <a:rPr lang="en-US" dirty="0"/>
              <a:t>Outline</a:t>
            </a:r>
            <a:endParaRPr lang="en-US" dirty="0"/>
          </a:p>
        </p:txBody>
      </p:sp>
      <p:cxnSp>
        <p:nvCxnSpPr>
          <p:cNvPr id="8" name="Straight Connector 7"/>
          <p:cNvCxnSpPr/>
          <p:nvPr/>
        </p:nvCxnSpPr>
        <p:spPr>
          <a:xfrm>
            <a:off x="826474" y="940778"/>
            <a:ext cx="1052732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26474" y="368057"/>
            <a:ext cx="1052732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Content Placeholder 1"/>
          <p:cNvSpPr>
            <a:spLocks noGrp="1"/>
          </p:cNvSpPr>
          <p:nvPr>
            <p:ph idx="1"/>
          </p:nvPr>
        </p:nvSpPr>
        <p:spPr>
          <a:xfrm>
            <a:off x="838200" y="1336040"/>
            <a:ext cx="10515600" cy="4841240"/>
          </a:xfrm>
        </p:spPr>
        <p:txBody>
          <a:bodyPr>
            <a:normAutofit/>
          </a:bodyPr>
          <a:lstStyle/>
          <a:p>
            <a:pPr algn="just"/>
            <a:r>
              <a:rPr lang="en-US" sz="1600" dirty="0"/>
              <a:t>Introduction of (Q)spice</a:t>
            </a:r>
            <a:endParaRPr lang="en-US" sz="1600" dirty="0"/>
          </a:p>
          <a:p>
            <a:pPr algn="just"/>
            <a:r>
              <a:rPr lang="en-US" sz="1600" dirty="0"/>
              <a:t>Analog Electronics, Power Electronics, and The simulation</a:t>
            </a:r>
            <a:endParaRPr lang="en-US" sz="1600" dirty="0"/>
          </a:p>
          <a:p>
            <a:pPr algn="just"/>
            <a:r>
              <a:rPr lang="en-US" sz="1600" dirty="0"/>
              <a:t>The basic of Spice Solver</a:t>
            </a:r>
            <a:endParaRPr lang="en-US" sz="1600" dirty="0"/>
          </a:p>
          <a:p>
            <a:pPr algn="just"/>
            <a:r>
              <a:rPr lang="en-US" sz="1600" dirty="0"/>
              <a:t>Challenge of Spice for Power Electronic Simulations</a:t>
            </a:r>
            <a:endParaRPr lang="en-US" sz="1600" dirty="0"/>
          </a:p>
          <a:p>
            <a:pPr algn="just"/>
            <a:r>
              <a:rPr lang="en-US" sz="1600" dirty="0"/>
              <a:t>Adopting Qspice for (near) PWL Power Electronic Simulations</a:t>
            </a:r>
            <a:endParaRPr lang="en-US" sz="1600" dirty="0"/>
          </a:p>
          <a:p>
            <a:pPr algn="just"/>
            <a:r>
              <a:rPr lang="en-US" sz="1600" dirty="0">
                <a:sym typeface="+mn-ea"/>
              </a:rPr>
              <a:t>Component model library for improved convergence - 1</a:t>
            </a:r>
            <a:endParaRPr lang="en-US" sz="1600" dirty="0">
              <a:sym typeface="+mn-ea"/>
            </a:endParaRPr>
          </a:p>
          <a:p>
            <a:pPr algn="just"/>
            <a:r>
              <a:rPr lang="en-US" sz="1600" dirty="0">
                <a:sym typeface="+mn-ea"/>
              </a:rPr>
              <a:t>Example on making simple circuit with ANR Q-lib</a:t>
            </a:r>
            <a:endParaRPr lang="en-US" sz="1600" dirty="0"/>
          </a:p>
          <a:p>
            <a:pPr algn="just"/>
            <a:r>
              <a:rPr lang="en-US" sz="1600" dirty="0"/>
              <a:t>Further more advance technique</a:t>
            </a:r>
            <a:endParaRPr lang="en-US" sz="1600" dirty="0"/>
          </a:p>
          <a:p>
            <a:pPr algn="just"/>
            <a:endParaRPr lang="en-US" sz="1600" dirty="0"/>
          </a:p>
        </p:txBody>
      </p:sp>
      <p:sp>
        <p:nvSpPr>
          <p:cNvPr id="7" name="Footer Placeholder 6"/>
          <p:cNvSpPr>
            <a:spLocks noGrp="1"/>
          </p:cNvSpPr>
          <p:nvPr>
            <p:ph type="ftr" sz="quarter" idx="11"/>
          </p:nvPr>
        </p:nvSpPr>
        <p:spPr/>
        <p:txBody>
          <a:bodyPr/>
          <a:lstStyle/>
          <a:p>
            <a:r>
              <a:rPr lang="en-US">
                <a:sym typeface="+mn-ea"/>
              </a:rPr>
              <a:t>By Arief Noor Rahman - Power Control Design</a:t>
            </a:r>
            <a:endParaRPr lang="en-US"/>
          </a:p>
        </p:txBody>
      </p:sp>
      <p:sp>
        <p:nvSpPr>
          <p:cNvPr id="3" name="Slide Number Placeholder 2"/>
          <p:cNvSpPr>
            <a:spLocks noGrp="1"/>
          </p:cNvSpPr>
          <p:nvPr>
            <p:ph type="sldNum" sz="quarter" idx="12"/>
          </p:nvPr>
        </p:nvSpPr>
        <p:spPr/>
        <p:txBody>
          <a:bodyPr/>
          <a:lstStyle/>
          <a:p>
            <a:fld id="{9B618960-8005-486C-9A75-10CB2AAC16F9}" type="slidenum">
              <a:rPr lang="en-US" smtClean="0"/>
            </a:fld>
            <a:endParaRPr lang="en-US"/>
          </a:p>
        </p:txBody>
      </p:sp>
      <p:pic>
        <p:nvPicPr>
          <p:cNvPr id="4" name="Picture 3" descr="logo_detail"/>
          <p:cNvPicPr>
            <a:picLocks noChangeAspect="1"/>
          </p:cNvPicPr>
          <p:nvPr/>
        </p:nvPicPr>
        <p:blipFill>
          <a:blip r:embed="rId2"/>
          <a:stretch>
            <a:fillRect/>
          </a:stretch>
        </p:blipFill>
        <p:spPr>
          <a:xfrm>
            <a:off x="255905" y="5897880"/>
            <a:ext cx="823595" cy="82359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1"/>
          <a:stretch>
            <a:fillRect/>
          </a:stretch>
        </p:blipFill>
        <p:spPr>
          <a:xfrm>
            <a:off x="6084570" y="3417570"/>
            <a:ext cx="22860" cy="22860"/>
          </a:xfrm>
          <a:prstGeom prst="rect">
            <a:avLst/>
          </a:prstGeom>
        </p:spPr>
      </p:pic>
      <p:sp>
        <p:nvSpPr>
          <p:cNvPr id="5" name="Title 4"/>
          <p:cNvSpPr>
            <a:spLocks noGrp="1"/>
          </p:cNvSpPr>
          <p:nvPr>
            <p:ph type="title"/>
          </p:nvPr>
        </p:nvSpPr>
        <p:spPr>
          <a:xfrm>
            <a:off x="838200" y="365125"/>
            <a:ext cx="10515600" cy="619613"/>
          </a:xfrm>
        </p:spPr>
        <p:txBody>
          <a:bodyPr>
            <a:normAutofit fontScale="90000"/>
          </a:bodyPr>
          <a:lstStyle/>
          <a:p>
            <a:r>
              <a:rPr lang="en-US" dirty="0"/>
              <a:t>Introduction of (Q)spice</a:t>
            </a:r>
            <a:endParaRPr lang="en-US" dirty="0"/>
          </a:p>
        </p:txBody>
      </p:sp>
      <p:cxnSp>
        <p:nvCxnSpPr>
          <p:cNvPr id="8" name="Straight Connector 7"/>
          <p:cNvCxnSpPr/>
          <p:nvPr/>
        </p:nvCxnSpPr>
        <p:spPr>
          <a:xfrm>
            <a:off x="826474" y="940778"/>
            <a:ext cx="1052732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26474" y="368057"/>
            <a:ext cx="1052732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Content Placeholder 1"/>
          <p:cNvSpPr>
            <a:spLocks noGrp="1"/>
          </p:cNvSpPr>
          <p:nvPr>
            <p:ph idx="1"/>
          </p:nvPr>
        </p:nvSpPr>
        <p:spPr>
          <a:xfrm>
            <a:off x="3284855" y="985520"/>
            <a:ext cx="8068945" cy="5191760"/>
          </a:xfrm>
        </p:spPr>
        <p:txBody>
          <a:bodyPr>
            <a:normAutofit/>
          </a:bodyPr>
          <a:lstStyle/>
          <a:p>
            <a:pPr algn="just"/>
            <a:r>
              <a:rPr lang="en-US" altLang="en-US" sz="1600" b="1" dirty="0"/>
              <a:t>SPICE (Simulation Program with Integrated Circuit Emphasis)</a:t>
            </a:r>
            <a:r>
              <a:rPr lang="en-US" altLang="en-US" sz="1600" dirty="0"/>
              <a:t> is a general-purpose, open-source analog electronic circuit simulator. It is a program used in integrated circuit and board-level design to check the integrity of circuit designs and to predict circuit behavior - </a:t>
            </a:r>
            <a:r>
              <a:rPr lang="en-US" altLang="en-US" sz="1600" dirty="0">
                <a:solidFill>
                  <a:srgbClr val="0070C0"/>
                </a:solidFill>
              </a:rPr>
              <a:t>Wikipedia</a:t>
            </a:r>
            <a:r>
              <a:rPr lang="en-US" altLang="en-US" sz="1600" dirty="0"/>
              <a:t>.</a:t>
            </a:r>
            <a:endParaRPr lang="en-US" altLang="en-US" sz="1600" dirty="0"/>
          </a:p>
          <a:p>
            <a:pPr algn="just"/>
            <a:r>
              <a:rPr lang="en-US" altLang="en-US" sz="1600" dirty="0"/>
              <a:t>The SPICE was first released back in 1973, with the latest release was Spice 3F5 back in 1993. These days, the original spice has been no longer maintained, instead it has been forked into various software packages. The direct descendent of Spice is now ngSpice being the only one being continuously maintained open source with sizeable community. There are a lot more other commercial-propietary descendant of Spice (Pspice, Simetrix, Topspice, etc) and free-propietary (LTspice and Qspice).</a:t>
            </a:r>
            <a:endParaRPr lang="en-US" altLang="en-US" sz="1600" dirty="0"/>
          </a:p>
          <a:p>
            <a:pPr algn="just"/>
            <a:r>
              <a:rPr lang="en-US" altLang="en-US" sz="1600" dirty="0"/>
              <a:t>This article will specifically focus on Qspice by Mike Engelhardt, freely available via </a:t>
            </a:r>
            <a:r>
              <a:rPr lang="en-US" altLang="en-US" sz="1600" dirty="0">
                <a:hlinkClick r:id="rId2" action="ppaction://hlinkfile"/>
              </a:rPr>
              <a:t>https://www.qorvo.com/design-hub/design-tools/interactive/qspice</a:t>
            </a:r>
            <a:r>
              <a:rPr lang="en-US" altLang="en-US" sz="1600" dirty="0"/>
              <a:t>. It features a further improved solver, renewed user interface, and most significantly (for me at least) the introduction of advance digital control block (supports both C-code and Verilog). </a:t>
            </a:r>
            <a:endParaRPr lang="en-US" altLang="en-US" sz="1600" dirty="0"/>
          </a:p>
        </p:txBody>
      </p:sp>
      <p:sp>
        <p:nvSpPr>
          <p:cNvPr id="7" name="Footer Placeholder 6"/>
          <p:cNvSpPr>
            <a:spLocks noGrp="1"/>
          </p:cNvSpPr>
          <p:nvPr>
            <p:ph type="ftr" sz="quarter" idx="11"/>
          </p:nvPr>
        </p:nvSpPr>
        <p:spPr/>
        <p:txBody>
          <a:bodyPr/>
          <a:lstStyle/>
          <a:p>
            <a:r>
              <a:rPr lang="en-US">
                <a:sym typeface="+mn-ea"/>
              </a:rPr>
              <a:t>By Arief Noor Rahman - Power Control Design</a:t>
            </a:r>
            <a:endParaRPr lang="en-US"/>
          </a:p>
        </p:txBody>
      </p:sp>
      <p:sp>
        <p:nvSpPr>
          <p:cNvPr id="3" name="Slide Number Placeholder 2"/>
          <p:cNvSpPr>
            <a:spLocks noGrp="1"/>
          </p:cNvSpPr>
          <p:nvPr>
            <p:ph type="sldNum" sz="quarter" idx="12"/>
          </p:nvPr>
        </p:nvSpPr>
        <p:spPr/>
        <p:txBody>
          <a:bodyPr/>
          <a:lstStyle/>
          <a:p>
            <a:fld id="{9B618960-8005-486C-9A75-10CB2AAC16F9}" type="slidenum">
              <a:rPr lang="en-US" smtClean="0"/>
            </a:fld>
            <a:endParaRPr lang="en-US"/>
          </a:p>
        </p:txBody>
      </p:sp>
      <p:pic>
        <p:nvPicPr>
          <p:cNvPr id="4" name="Picture 3" descr="logo_detail"/>
          <p:cNvPicPr>
            <a:picLocks noChangeAspect="1"/>
          </p:cNvPicPr>
          <p:nvPr/>
        </p:nvPicPr>
        <p:blipFill>
          <a:blip r:embed="rId3"/>
          <a:stretch>
            <a:fillRect/>
          </a:stretch>
        </p:blipFill>
        <p:spPr>
          <a:xfrm>
            <a:off x="255905" y="5897880"/>
            <a:ext cx="823595" cy="823595"/>
          </a:xfrm>
          <a:prstGeom prst="rect">
            <a:avLst/>
          </a:prstGeom>
        </p:spPr>
      </p:pic>
      <p:pic>
        <p:nvPicPr>
          <p:cNvPr id="6" name="Picture 5"/>
          <p:cNvPicPr/>
          <p:nvPr/>
        </p:nvPicPr>
        <p:blipFill>
          <a:blip r:embed="rId4"/>
          <a:stretch>
            <a:fillRect/>
          </a:stretch>
        </p:blipFill>
        <p:spPr>
          <a:xfrm>
            <a:off x="838200" y="1336040"/>
            <a:ext cx="2446655" cy="243078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1"/>
          <a:stretch>
            <a:fillRect/>
          </a:stretch>
        </p:blipFill>
        <p:spPr>
          <a:xfrm>
            <a:off x="6084570" y="3417570"/>
            <a:ext cx="22860" cy="22860"/>
          </a:xfrm>
          <a:prstGeom prst="rect">
            <a:avLst/>
          </a:prstGeom>
        </p:spPr>
      </p:pic>
      <p:sp>
        <p:nvSpPr>
          <p:cNvPr id="5" name="Title 4"/>
          <p:cNvSpPr>
            <a:spLocks noGrp="1"/>
          </p:cNvSpPr>
          <p:nvPr>
            <p:ph type="title"/>
          </p:nvPr>
        </p:nvSpPr>
        <p:spPr>
          <a:xfrm>
            <a:off x="838200" y="365125"/>
            <a:ext cx="10515600" cy="619613"/>
          </a:xfrm>
        </p:spPr>
        <p:txBody>
          <a:bodyPr>
            <a:noAutofit/>
          </a:bodyPr>
          <a:lstStyle/>
          <a:p>
            <a:r>
              <a:rPr lang="en-US" sz="3200" dirty="0"/>
              <a:t>Analog electronics, Power electronics, and The simulation</a:t>
            </a:r>
            <a:endParaRPr lang="en-US" sz="3200" dirty="0"/>
          </a:p>
        </p:txBody>
      </p:sp>
      <p:cxnSp>
        <p:nvCxnSpPr>
          <p:cNvPr id="8" name="Straight Connector 7"/>
          <p:cNvCxnSpPr/>
          <p:nvPr/>
        </p:nvCxnSpPr>
        <p:spPr>
          <a:xfrm>
            <a:off x="826474" y="940778"/>
            <a:ext cx="1052732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26474" y="368057"/>
            <a:ext cx="1052732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Content Placeholder 1"/>
          <p:cNvSpPr>
            <a:spLocks noGrp="1"/>
          </p:cNvSpPr>
          <p:nvPr>
            <p:ph idx="1"/>
          </p:nvPr>
        </p:nvSpPr>
        <p:spPr>
          <a:xfrm>
            <a:off x="838200" y="984885"/>
            <a:ext cx="10515600" cy="5192395"/>
          </a:xfrm>
        </p:spPr>
        <p:txBody>
          <a:bodyPr>
            <a:normAutofit/>
          </a:bodyPr>
          <a:lstStyle/>
          <a:p>
            <a:pPr algn="just"/>
            <a:r>
              <a:rPr lang="en-US" altLang="en-US" sz="1600" dirty="0"/>
              <a:t>Analog electronic is generally defined as a circuit contained linear element (RLC) and nonlinear semiconductors (transistor BJT/MOSFET/JFET/etc and diode) primarily operates within its linear-ish region.</a:t>
            </a:r>
            <a:endParaRPr lang="en-US" altLang="en-US" sz="1600" dirty="0"/>
          </a:p>
          <a:p>
            <a:pPr algn="just"/>
            <a:r>
              <a:rPr lang="en-US" altLang="en-US" sz="1600" dirty="0">
                <a:sym typeface="+mn-ea"/>
              </a:rPr>
              <a:t>Power electronic circuit operates with different principle compared to analog electronic. In analog circuit, the emphasize is on using semiconductor devices within its linear range. While, in power electronic the semiconductor device are operating in either fully OFF and fully ON (saturated) and also minimize the switching transition duration between OFF and ON down to tens of nano-second or less. By minimizing the switching transition the device operates with low resistance thus minimize the losses and maximize efficiency.</a:t>
            </a:r>
            <a:endParaRPr lang="en-US" altLang="en-US" sz="1600" dirty="0">
              <a:sym typeface="+mn-ea"/>
            </a:endParaRPr>
          </a:p>
          <a:p>
            <a:pPr marL="0" indent="0" algn="just">
              <a:buNone/>
            </a:pPr>
            <a:r>
              <a:rPr lang="en-US" altLang="en-US" sz="1600" dirty="0"/>
              <a:t>And about the simulation:</a:t>
            </a:r>
            <a:endParaRPr lang="en-US" altLang="en-US" sz="1600" dirty="0"/>
          </a:p>
          <a:p>
            <a:pPr algn="just"/>
            <a:r>
              <a:rPr lang="en-US" altLang="en-US" sz="1600" dirty="0"/>
              <a:t>Spice was originally developed for analog electronic simulation. It uses non-linear newton rhapson based solver to obtain the detail of the circuit operating point at each time step and use an integrator to compute the state parameter at each step. Two different convergence criteria are used to evaluate if the newton-rhapson solver and if the transient error by the integator both have error within the required tolerance by which the simulation can accept the solution at each particular timestep then move-on to the next timestep.</a:t>
            </a:r>
            <a:endParaRPr lang="en-US" altLang="en-US" sz="1600" dirty="0"/>
          </a:p>
          <a:p>
            <a:pPr algn="just"/>
            <a:endParaRPr lang="en-US" altLang="en-US" sz="1600" dirty="0"/>
          </a:p>
        </p:txBody>
      </p:sp>
      <p:sp>
        <p:nvSpPr>
          <p:cNvPr id="7" name="Footer Placeholder 6"/>
          <p:cNvSpPr>
            <a:spLocks noGrp="1"/>
          </p:cNvSpPr>
          <p:nvPr>
            <p:ph type="ftr" sz="quarter" idx="11"/>
          </p:nvPr>
        </p:nvSpPr>
        <p:spPr/>
        <p:txBody>
          <a:bodyPr/>
          <a:lstStyle/>
          <a:p>
            <a:r>
              <a:rPr lang="en-US">
                <a:sym typeface="+mn-ea"/>
              </a:rPr>
              <a:t>By Arief Noor Rahman - Power Control Design</a:t>
            </a:r>
            <a:endParaRPr lang="en-US"/>
          </a:p>
        </p:txBody>
      </p:sp>
      <p:sp>
        <p:nvSpPr>
          <p:cNvPr id="3" name="Slide Number Placeholder 2"/>
          <p:cNvSpPr>
            <a:spLocks noGrp="1"/>
          </p:cNvSpPr>
          <p:nvPr>
            <p:ph type="sldNum" sz="quarter" idx="12"/>
          </p:nvPr>
        </p:nvSpPr>
        <p:spPr/>
        <p:txBody>
          <a:bodyPr/>
          <a:lstStyle/>
          <a:p>
            <a:fld id="{9B618960-8005-486C-9A75-10CB2AAC16F9}" type="slidenum">
              <a:rPr lang="en-US" smtClean="0"/>
            </a:fld>
            <a:endParaRPr lang="en-US"/>
          </a:p>
        </p:txBody>
      </p:sp>
      <p:pic>
        <p:nvPicPr>
          <p:cNvPr id="4" name="Picture 3" descr="logo_detail"/>
          <p:cNvPicPr>
            <a:picLocks noChangeAspect="1"/>
          </p:cNvPicPr>
          <p:nvPr/>
        </p:nvPicPr>
        <p:blipFill>
          <a:blip r:embed="rId2"/>
          <a:stretch>
            <a:fillRect/>
          </a:stretch>
        </p:blipFill>
        <p:spPr>
          <a:xfrm>
            <a:off x="255905" y="5897880"/>
            <a:ext cx="823595" cy="82359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1"/>
          <a:stretch>
            <a:fillRect/>
          </a:stretch>
        </p:blipFill>
        <p:spPr>
          <a:xfrm>
            <a:off x="6084570" y="3417570"/>
            <a:ext cx="22860" cy="22860"/>
          </a:xfrm>
          <a:prstGeom prst="rect">
            <a:avLst/>
          </a:prstGeom>
        </p:spPr>
      </p:pic>
      <p:sp>
        <p:nvSpPr>
          <p:cNvPr id="5" name="Title 4"/>
          <p:cNvSpPr>
            <a:spLocks noGrp="1"/>
          </p:cNvSpPr>
          <p:nvPr>
            <p:ph type="title"/>
          </p:nvPr>
        </p:nvSpPr>
        <p:spPr>
          <a:xfrm>
            <a:off x="838200" y="365125"/>
            <a:ext cx="10515600" cy="619613"/>
          </a:xfrm>
        </p:spPr>
        <p:txBody>
          <a:bodyPr>
            <a:normAutofit fontScale="90000"/>
          </a:bodyPr>
          <a:lstStyle/>
          <a:p>
            <a:r>
              <a:rPr lang="en-US" dirty="0"/>
              <a:t>The Basic of Spice Solver</a:t>
            </a:r>
            <a:endParaRPr lang="en-US" dirty="0"/>
          </a:p>
        </p:txBody>
      </p:sp>
      <p:cxnSp>
        <p:nvCxnSpPr>
          <p:cNvPr id="8" name="Straight Connector 7"/>
          <p:cNvCxnSpPr/>
          <p:nvPr/>
        </p:nvCxnSpPr>
        <p:spPr>
          <a:xfrm>
            <a:off x="826474" y="940778"/>
            <a:ext cx="1052732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26474" y="368057"/>
            <a:ext cx="1052732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Content Placeholder 1"/>
          <p:cNvSpPr>
            <a:spLocks noGrp="1"/>
          </p:cNvSpPr>
          <p:nvPr>
            <p:ph idx="1"/>
          </p:nvPr>
        </p:nvSpPr>
        <p:spPr>
          <a:xfrm>
            <a:off x="838200" y="1336040"/>
            <a:ext cx="6812280" cy="4841240"/>
          </a:xfrm>
        </p:spPr>
        <p:txBody>
          <a:bodyPr>
            <a:normAutofit/>
          </a:bodyPr>
          <a:lstStyle/>
          <a:p>
            <a:pPr algn="just"/>
            <a:r>
              <a:rPr lang="en-US" altLang="en-US" sz="1600" dirty="0"/>
              <a:t>Transient solver used in Spice consisted of 2 solvers which work together following the program flow as described in the flow chart on the right side. </a:t>
            </a:r>
            <a:endParaRPr lang="en-US" altLang="en-US" sz="1600" dirty="0"/>
          </a:p>
          <a:p>
            <a:pPr lvl="1" algn="just"/>
            <a:r>
              <a:rPr lang="en-US" altLang="en-US" sz="1370" dirty="0"/>
              <a:t>First at each simulation instantaneous runtime, the solver will propose a time step “h”.</a:t>
            </a:r>
            <a:endParaRPr lang="en-US" altLang="en-US" sz="1370" dirty="0"/>
          </a:p>
          <a:p>
            <a:pPr lvl="1" algn="just"/>
            <a:r>
              <a:rPr lang="en-US" altLang="en-US" sz="1370" dirty="0"/>
              <a:t>Then nonlinear circuit solver is called to compute an estimated circuit node voltage. The estimation is iterated using Newton-Rhapson algorithm and it will continue until the error tolerance fall below the target. If the error on all nonlinear branches voltage and current does not converge within the prescribed iteration count limit (ITL4), the solver will propose a new “h” agressively much smaller.</a:t>
            </a:r>
            <a:endParaRPr lang="en-US" altLang="en-US" sz="1370" dirty="0"/>
          </a:p>
          <a:p>
            <a:pPr marL="457200" lvl="1" indent="457200" algn="just">
              <a:buNone/>
            </a:pPr>
            <a:r>
              <a:rPr lang="en-US" altLang="en-US" sz="1370" dirty="0">
                <a:latin typeface="Arial" panose="020B0604020202020204" pitchFamily="34" charset="0"/>
                <a:cs typeface="Arial" panose="020B0604020202020204" pitchFamily="34" charset="0"/>
              </a:rPr>
              <a:t>→ convergence parameters: RELTOL, ABSTOL, VNTOL</a:t>
            </a:r>
            <a:endParaRPr lang="en-US" altLang="en-US" sz="1370" dirty="0"/>
          </a:p>
          <a:p>
            <a:pPr lvl="1" algn="just"/>
            <a:r>
              <a:rPr lang="en-US" altLang="en-US" sz="1370" dirty="0"/>
              <a:t>Once the nonlinear solver converged, transient solver will perform numerical integration then evaluate the stored charge on all capacitors, capacitive branches (such as MOSFET gate) and some other circuit states (so called Local Truncation Error, LTE) then evaluate if the proposed h</a:t>
            </a:r>
            <a:r>
              <a:rPr lang="en-US" altLang="en-US" sz="1370" baseline="-25000" dirty="0"/>
              <a:t>new</a:t>
            </a:r>
            <a:r>
              <a:rPr lang="en-US" altLang="en-US" sz="1370" dirty="0"/>
              <a:t> &gt; 0.9 x h</a:t>
            </a:r>
            <a:r>
              <a:rPr lang="en-US" altLang="en-US" sz="1370" baseline="-25000" dirty="0"/>
              <a:t>old</a:t>
            </a:r>
            <a:r>
              <a:rPr lang="en-US" altLang="en-US" sz="1370" dirty="0"/>
              <a:t> (or different convergence criteria) to either accept the existing “h” or shrink the “h” then re-compute the solution by the nonlinear solver again.</a:t>
            </a:r>
            <a:endParaRPr lang="en-US" altLang="en-US" sz="1370" dirty="0"/>
          </a:p>
          <a:p>
            <a:pPr marL="457200" lvl="1" indent="457200" algn="just">
              <a:buNone/>
            </a:pPr>
            <a:r>
              <a:rPr lang="en-US" altLang="en-US" sz="1370" dirty="0">
                <a:latin typeface="Arial" panose="020B0604020202020204" pitchFamily="34" charset="0"/>
                <a:cs typeface="Arial" panose="020B0604020202020204" pitchFamily="34" charset="0"/>
                <a:sym typeface="+mn-ea"/>
              </a:rPr>
              <a:t>→ convergence parameters: RELTOL, CHGTOL</a:t>
            </a:r>
            <a:endParaRPr lang="en-US" altLang="en-US" sz="1370" dirty="0"/>
          </a:p>
          <a:p>
            <a:pPr lvl="1" algn="just"/>
            <a:r>
              <a:rPr lang="en-US" altLang="en-US" sz="1370" dirty="0"/>
              <a:t>Lastly after the transient solver converged, then C-block, </a:t>
            </a:r>
            <a:r>
              <a:rPr lang="en-US" altLang="en-US" sz="1370" dirty="0"/>
              <a:t>¥</a:t>
            </a:r>
            <a:r>
              <a:rPr lang="en-US" altLang="en-US" sz="1370" dirty="0"/>
              <a:t>-Device, or </a:t>
            </a:r>
            <a:r>
              <a:rPr lang="en-US" altLang="en-US" sz="1370" dirty="0"/>
              <a:t>Ã</a:t>
            </a:r>
            <a:r>
              <a:rPr lang="en-US" altLang="en-US" sz="1370" dirty="0"/>
              <a:t>-device check if these devices can accept the “h” value.</a:t>
            </a:r>
            <a:endParaRPr lang="en-US" altLang="en-US" sz="1370" dirty="0"/>
          </a:p>
        </p:txBody>
      </p:sp>
      <p:sp>
        <p:nvSpPr>
          <p:cNvPr id="7" name="Footer Placeholder 6"/>
          <p:cNvSpPr>
            <a:spLocks noGrp="1"/>
          </p:cNvSpPr>
          <p:nvPr>
            <p:ph type="ftr" sz="quarter" idx="11"/>
          </p:nvPr>
        </p:nvSpPr>
        <p:spPr/>
        <p:txBody>
          <a:bodyPr/>
          <a:lstStyle/>
          <a:p>
            <a:r>
              <a:rPr lang="en-US">
                <a:sym typeface="+mn-ea"/>
              </a:rPr>
              <a:t>By Arief Noor Rahman - Power Control Design</a:t>
            </a:r>
            <a:endParaRPr lang="en-US"/>
          </a:p>
        </p:txBody>
      </p:sp>
      <p:sp>
        <p:nvSpPr>
          <p:cNvPr id="3" name="Slide Number Placeholder 2"/>
          <p:cNvSpPr>
            <a:spLocks noGrp="1"/>
          </p:cNvSpPr>
          <p:nvPr>
            <p:ph type="sldNum" sz="quarter" idx="12"/>
          </p:nvPr>
        </p:nvSpPr>
        <p:spPr/>
        <p:txBody>
          <a:bodyPr/>
          <a:lstStyle/>
          <a:p>
            <a:fld id="{9B618960-8005-486C-9A75-10CB2AAC16F9}" type="slidenum">
              <a:rPr lang="en-US" smtClean="0"/>
            </a:fld>
            <a:endParaRPr lang="en-US"/>
          </a:p>
        </p:txBody>
      </p:sp>
      <p:pic>
        <p:nvPicPr>
          <p:cNvPr id="4" name="Picture 3" descr="logo_detail"/>
          <p:cNvPicPr>
            <a:picLocks noChangeAspect="1"/>
          </p:cNvPicPr>
          <p:nvPr/>
        </p:nvPicPr>
        <p:blipFill>
          <a:blip r:embed="rId2"/>
          <a:stretch>
            <a:fillRect/>
          </a:stretch>
        </p:blipFill>
        <p:spPr>
          <a:xfrm>
            <a:off x="255905" y="5897880"/>
            <a:ext cx="823595" cy="823595"/>
          </a:xfrm>
          <a:prstGeom prst="rect">
            <a:avLst/>
          </a:prstGeom>
        </p:spPr>
      </p:pic>
      <p:sp>
        <p:nvSpPr>
          <p:cNvPr id="6" name="Text Box 5"/>
          <p:cNvSpPr txBox="1"/>
          <p:nvPr/>
        </p:nvSpPr>
        <p:spPr>
          <a:xfrm>
            <a:off x="826770" y="967740"/>
            <a:ext cx="10526395" cy="306705"/>
          </a:xfrm>
          <a:prstGeom prst="rect">
            <a:avLst/>
          </a:prstGeom>
          <a:noFill/>
        </p:spPr>
        <p:txBody>
          <a:bodyPr wrap="square" rtlCol="0">
            <a:spAutoFit/>
          </a:bodyPr>
          <a:p>
            <a:r>
              <a:rPr lang="en-US" sz="1400" b="1">
                <a:solidFill>
                  <a:srgbClr val="FF0000"/>
                </a:solidFill>
              </a:rPr>
              <a:t>Disclaimer: based on my very limited current knowledge, take it with a spoon of salt</a:t>
            </a:r>
            <a:endParaRPr lang="en-US" sz="1400" b="1">
              <a:solidFill>
                <a:srgbClr val="FF0000"/>
              </a:solidFill>
            </a:endParaRPr>
          </a:p>
        </p:txBody>
      </p:sp>
      <p:pic>
        <p:nvPicPr>
          <p:cNvPr id="12" name="Picture 11"/>
          <p:cNvPicPr>
            <a:picLocks noChangeAspect="1"/>
          </p:cNvPicPr>
          <p:nvPr/>
        </p:nvPicPr>
        <p:blipFill>
          <a:blip r:embed="rId3"/>
          <a:stretch>
            <a:fillRect/>
          </a:stretch>
        </p:blipFill>
        <p:spPr>
          <a:xfrm>
            <a:off x="9641840" y="4098290"/>
            <a:ext cx="2148840" cy="580390"/>
          </a:xfrm>
          <a:prstGeom prst="rect">
            <a:avLst/>
          </a:prstGeom>
        </p:spPr>
      </p:pic>
      <p:pic>
        <p:nvPicPr>
          <p:cNvPr id="13" name="Picture 12"/>
          <p:cNvPicPr>
            <a:picLocks noChangeAspect="1"/>
          </p:cNvPicPr>
          <p:nvPr/>
        </p:nvPicPr>
        <p:blipFill>
          <a:blip r:embed="rId4"/>
          <a:stretch>
            <a:fillRect/>
          </a:stretch>
        </p:blipFill>
        <p:spPr>
          <a:xfrm>
            <a:off x="9641840" y="4739005"/>
            <a:ext cx="2148840" cy="718820"/>
          </a:xfrm>
          <a:prstGeom prst="rect">
            <a:avLst/>
          </a:prstGeom>
        </p:spPr>
      </p:pic>
      <p:pic>
        <p:nvPicPr>
          <p:cNvPr id="14" name="Picture 13"/>
          <p:cNvPicPr>
            <a:picLocks noChangeAspect="1"/>
          </p:cNvPicPr>
          <p:nvPr/>
        </p:nvPicPr>
        <p:blipFill>
          <a:blip r:embed="rId5"/>
          <a:stretch>
            <a:fillRect/>
          </a:stretch>
        </p:blipFill>
        <p:spPr>
          <a:xfrm>
            <a:off x="9641840" y="5518150"/>
            <a:ext cx="2148840" cy="788035"/>
          </a:xfrm>
          <a:prstGeom prst="rect">
            <a:avLst/>
          </a:prstGeom>
        </p:spPr>
      </p:pic>
      <p:pic>
        <p:nvPicPr>
          <p:cNvPr id="16" name="Picture 15"/>
          <p:cNvPicPr>
            <a:picLocks noChangeAspect="1"/>
          </p:cNvPicPr>
          <p:nvPr/>
        </p:nvPicPr>
        <p:blipFill>
          <a:blip r:embed="rId6"/>
          <a:stretch>
            <a:fillRect/>
          </a:stretch>
        </p:blipFill>
        <p:spPr>
          <a:xfrm>
            <a:off x="7917180" y="991870"/>
            <a:ext cx="2294255" cy="570420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1"/>
          <a:stretch>
            <a:fillRect/>
          </a:stretch>
        </p:blipFill>
        <p:spPr>
          <a:xfrm>
            <a:off x="6084570" y="3417570"/>
            <a:ext cx="22860" cy="22860"/>
          </a:xfrm>
          <a:prstGeom prst="rect">
            <a:avLst/>
          </a:prstGeom>
        </p:spPr>
      </p:pic>
      <p:sp>
        <p:nvSpPr>
          <p:cNvPr id="5" name="Title 4"/>
          <p:cNvSpPr>
            <a:spLocks noGrp="1"/>
          </p:cNvSpPr>
          <p:nvPr>
            <p:ph type="title"/>
          </p:nvPr>
        </p:nvSpPr>
        <p:spPr>
          <a:xfrm>
            <a:off x="838200" y="365125"/>
            <a:ext cx="10515600" cy="619613"/>
          </a:xfrm>
        </p:spPr>
        <p:txBody>
          <a:bodyPr>
            <a:noAutofit/>
          </a:bodyPr>
          <a:lstStyle/>
          <a:p>
            <a:r>
              <a:rPr lang="en-US" sz="3600" dirty="0"/>
              <a:t>Challenge of Spice for Power Electronics Simulation</a:t>
            </a:r>
            <a:endParaRPr lang="en-US" sz="3600" dirty="0"/>
          </a:p>
        </p:txBody>
      </p:sp>
      <p:cxnSp>
        <p:nvCxnSpPr>
          <p:cNvPr id="8" name="Straight Connector 7"/>
          <p:cNvCxnSpPr/>
          <p:nvPr/>
        </p:nvCxnSpPr>
        <p:spPr>
          <a:xfrm>
            <a:off x="826474" y="940778"/>
            <a:ext cx="1052732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26474" y="368057"/>
            <a:ext cx="1052732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Content Placeholder 1"/>
          <p:cNvSpPr>
            <a:spLocks noGrp="1"/>
          </p:cNvSpPr>
          <p:nvPr>
            <p:ph idx="1"/>
          </p:nvPr>
        </p:nvSpPr>
        <p:spPr>
          <a:xfrm>
            <a:off x="838200" y="1336040"/>
            <a:ext cx="10516235" cy="4841240"/>
          </a:xfrm>
        </p:spPr>
        <p:txBody>
          <a:bodyPr>
            <a:normAutofit lnSpcReduction="10000"/>
          </a:bodyPr>
          <a:lstStyle/>
          <a:p>
            <a:pPr algn="just"/>
            <a:r>
              <a:rPr lang="en-US" altLang="en-US" sz="1600" dirty="0"/>
              <a:t>Spice is originally designed for analog electronic with particular emphasize on integrated circuit analysis.</a:t>
            </a:r>
            <a:endParaRPr lang="en-US" altLang="en-US" sz="1600" dirty="0"/>
          </a:p>
          <a:p>
            <a:pPr marL="457200" lvl="1" indent="0" algn="just">
              <a:buNone/>
            </a:pPr>
            <a:r>
              <a:rPr lang="en-US" altLang="en-US" sz="1370" dirty="0"/>
              <a:t>Meaning:</a:t>
            </a:r>
            <a:endParaRPr lang="en-US" altLang="en-US" sz="1370" dirty="0"/>
          </a:p>
          <a:p>
            <a:pPr marL="800100" lvl="1" indent="-342900" algn="just">
              <a:buFont typeface="+mj-lt"/>
              <a:buAutoNum type="arabicPeriod"/>
            </a:pPr>
            <a:r>
              <a:rPr lang="en-US" altLang="en-US" sz="1370" dirty="0"/>
              <a:t>Circuit elements for simulation are mostly aimed for semiconductors within OFF, linear, and saturated range. Thus detail of device transients are simulated</a:t>
            </a:r>
            <a:endParaRPr lang="en-US" altLang="en-US" sz="1370" dirty="0"/>
          </a:p>
          <a:p>
            <a:pPr marL="800100" lvl="1" indent="-342900" algn="just">
              <a:buFont typeface="+mj-lt"/>
              <a:buAutoNum type="arabicPeriod"/>
            </a:pPr>
            <a:r>
              <a:rPr lang="en-US" altLang="en-US" sz="1370" dirty="0"/>
              <a:t>The small circuit elements also means small voltage and current magnitude being simulate</a:t>
            </a:r>
            <a:endParaRPr lang="en-US" altLang="en-US" sz="1370" dirty="0"/>
          </a:p>
          <a:p>
            <a:pPr marL="457200" lvl="1" indent="0" algn="just">
              <a:buNone/>
            </a:pPr>
            <a:r>
              <a:rPr lang="en-US" altLang="en-US" sz="1370" dirty="0">
                <a:sym typeface="+mn-ea"/>
              </a:rPr>
              <a:t>Thus:</a:t>
            </a:r>
            <a:endParaRPr lang="en-US" altLang="en-US" sz="1370" dirty="0"/>
          </a:p>
          <a:p>
            <a:pPr marL="800100" lvl="1" indent="-342900" algn="just">
              <a:buFont typeface="+mj-lt"/>
              <a:buAutoNum type="arabicPeriod"/>
            </a:pPr>
            <a:r>
              <a:rPr lang="en-US" altLang="en-US" sz="1370" dirty="0">
                <a:sym typeface="+mn-ea"/>
              </a:rPr>
              <a:t>Circuit elements for simulation are mostly aimed for semiconductors within OFF, linear, and saturated range. Thus detail of device transients are simulated</a:t>
            </a:r>
            <a:endParaRPr lang="en-US" altLang="en-US" sz="1370" dirty="0"/>
          </a:p>
          <a:p>
            <a:pPr marL="800100" lvl="1" indent="-342900" algn="just">
              <a:buFont typeface="+mj-lt"/>
              <a:buAutoNum type="arabicPeriod"/>
            </a:pPr>
            <a:r>
              <a:rPr lang="en-US" altLang="en-US" sz="1370" dirty="0">
                <a:sym typeface="+mn-ea"/>
              </a:rPr>
              <a:t>The small circuit elements also means small voltage and current magnitude being simulate</a:t>
            </a:r>
            <a:endParaRPr lang="en-US" altLang="en-US" sz="1595" dirty="0"/>
          </a:p>
          <a:p>
            <a:pPr algn="just"/>
            <a:r>
              <a:rPr lang="en-US" altLang="en-US" sz="1370" dirty="0"/>
              <a:t>Meanwhile, for power electronic the circuit operates with switching operation where  the switching transient duration minimized as much as possible (typically within ns ~ less than 100 ns for most MOSFETs, or a bit larger for IGBT). Due to the relatively very short (or negligible) switch transition duration, for most of power electronic simulation it is common to treat MOSFET/IGBT as an ideal switch to speed up the simulation. Due to this contrast difference on the requirement, different kind of software package for switching power electronic are emerged (PLECS, PSIM, NL5, SIMBA, SIMPLIS) where the switching components (MOSFET/IGBT/Diode) are completely replaced with ideal switch with instantaneous switching transition (also called Piecewise Linear, PWL equivalent). By using PWL based approach, the newton rhapson iteration can be eliminated, thus speeding up the analysis and also improve the robustness for this target application.</a:t>
            </a:r>
            <a:endParaRPr lang="en-US" altLang="en-US" sz="1370" dirty="0"/>
          </a:p>
          <a:p>
            <a:pPr marL="0" indent="457200" algn="just">
              <a:buNone/>
            </a:pPr>
            <a:r>
              <a:rPr lang="en-US" altLang="en-US" sz="1370" dirty="0"/>
              <a:t>Concern of Spice:</a:t>
            </a:r>
            <a:endParaRPr lang="en-US" altLang="en-US" sz="1370" dirty="0"/>
          </a:p>
          <a:p>
            <a:pPr marL="800100" lvl="1" indent="-342900" algn="just">
              <a:buAutoNum type="arabicPeriod"/>
            </a:pPr>
            <a:r>
              <a:rPr lang="en-US" altLang="en-US" sz="1370" dirty="0"/>
              <a:t>Default convergence criteria was designed for IC is overly strict for switching power circuit.</a:t>
            </a:r>
            <a:endParaRPr lang="en-US" altLang="en-US" sz="1370" dirty="0"/>
          </a:p>
          <a:p>
            <a:pPr marL="800100" lvl="1" indent="-342900" algn="just">
              <a:buAutoNum type="arabicPeriod"/>
            </a:pPr>
            <a:r>
              <a:rPr lang="en-US" altLang="en-US" sz="1370" dirty="0"/>
              <a:t>Newton rhapson maybe very slow to solve rapid ON</a:t>
            </a:r>
            <a:r>
              <a:rPr lang="en-US" altLang="en-US" sz="1370" dirty="0">
                <a:latin typeface="Arial" panose="020B0604020202020204" pitchFamily="34" charset="0"/>
                <a:cs typeface="Arial" panose="020B0604020202020204" pitchFamily="34" charset="0"/>
                <a:sym typeface="+mn-ea"/>
              </a:rPr>
              <a:t>→</a:t>
            </a:r>
            <a:r>
              <a:rPr lang="en-US" altLang="en-US" sz="1370" dirty="0"/>
              <a:t>OFF or OFF</a:t>
            </a:r>
            <a:r>
              <a:rPr lang="en-US" altLang="en-US" sz="1370" dirty="0">
                <a:latin typeface="Arial" panose="020B0604020202020204" pitchFamily="34" charset="0"/>
                <a:cs typeface="Arial" panose="020B0604020202020204" pitchFamily="34" charset="0"/>
                <a:sym typeface="+mn-ea"/>
              </a:rPr>
              <a:t>→</a:t>
            </a:r>
            <a:r>
              <a:rPr lang="en-US" altLang="en-US" sz="1370" dirty="0"/>
              <a:t>ON transition for repetitive switching events. Such steep transition may cause Jacobian derivation to fail and the whole Newton iteration to fail.</a:t>
            </a:r>
            <a:endParaRPr lang="en-US" altLang="en-US" sz="1370" dirty="0"/>
          </a:p>
          <a:p>
            <a:pPr marL="457200" lvl="1" indent="457200" algn="just">
              <a:buNone/>
            </a:pPr>
            <a:r>
              <a:rPr lang="en-US" altLang="en-US" sz="1370" dirty="0">
                <a:latin typeface="Calibri" panose="020F0502020204030204" charset="0"/>
                <a:cs typeface="Calibri" panose="020F0502020204030204" charset="0"/>
                <a:sym typeface="+mn-ea"/>
              </a:rPr>
              <a:t>→ Qspice has improved solver robustness.</a:t>
            </a:r>
            <a:endParaRPr lang="en-US" altLang="en-US" sz="1370" dirty="0">
              <a:latin typeface="Calibri" panose="020F0502020204030204" charset="0"/>
              <a:cs typeface="Calibri" panose="020F0502020204030204" charset="0"/>
              <a:sym typeface="+mn-ea"/>
            </a:endParaRPr>
          </a:p>
        </p:txBody>
      </p:sp>
      <p:sp>
        <p:nvSpPr>
          <p:cNvPr id="7" name="Footer Placeholder 6"/>
          <p:cNvSpPr>
            <a:spLocks noGrp="1"/>
          </p:cNvSpPr>
          <p:nvPr>
            <p:ph type="ftr" sz="quarter" idx="11"/>
          </p:nvPr>
        </p:nvSpPr>
        <p:spPr/>
        <p:txBody>
          <a:bodyPr/>
          <a:lstStyle/>
          <a:p>
            <a:r>
              <a:rPr lang="en-US">
                <a:sym typeface="+mn-ea"/>
              </a:rPr>
              <a:t>By Arief Noor Rahman - Power Control Design</a:t>
            </a:r>
            <a:endParaRPr lang="en-US"/>
          </a:p>
        </p:txBody>
      </p:sp>
      <p:sp>
        <p:nvSpPr>
          <p:cNvPr id="3" name="Slide Number Placeholder 2"/>
          <p:cNvSpPr>
            <a:spLocks noGrp="1"/>
          </p:cNvSpPr>
          <p:nvPr>
            <p:ph type="sldNum" sz="quarter" idx="12"/>
          </p:nvPr>
        </p:nvSpPr>
        <p:spPr/>
        <p:txBody>
          <a:bodyPr/>
          <a:lstStyle/>
          <a:p>
            <a:fld id="{9B618960-8005-486C-9A75-10CB2AAC16F9}" type="slidenum">
              <a:rPr lang="en-US" smtClean="0"/>
            </a:fld>
            <a:endParaRPr lang="en-US"/>
          </a:p>
        </p:txBody>
      </p:sp>
      <p:pic>
        <p:nvPicPr>
          <p:cNvPr id="4" name="Picture 3" descr="logo_detail"/>
          <p:cNvPicPr>
            <a:picLocks noChangeAspect="1"/>
          </p:cNvPicPr>
          <p:nvPr/>
        </p:nvPicPr>
        <p:blipFill>
          <a:blip r:embed="rId2"/>
          <a:stretch>
            <a:fillRect/>
          </a:stretch>
        </p:blipFill>
        <p:spPr>
          <a:xfrm>
            <a:off x="255905" y="5897880"/>
            <a:ext cx="823595" cy="82359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1"/>
          <a:stretch>
            <a:fillRect/>
          </a:stretch>
        </p:blipFill>
        <p:spPr>
          <a:xfrm>
            <a:off x="6084570" y="3417570"/>
            <a:ext cx="22860" cy="22860"/>
          </a:xfrm>
          <a:prstGeom prst="rect">
            <a:avLst/>
          </a:prstGeom>
        </p:spPr>
      </p:pic>
      <p:sp>
        <p:nvSpPr>
          <p:cNvPr id="5" name="Title 4"/>
          <p:cNvSpPr>
            <a:spLocks noGrp="1"/>
          </p:cNvSpPr>
          <p:nvPr>
            <p:ph type="title"/>
          </p:nvPr>
        </p:nvSpPr>
        <p:spPr>
          <a:xfrm>
            <a:off x="838200" y="365125"/>
            <a:ext cx="10515600" cy="619613"/>
          </a:xfrm>
        </p:spPr>
        <p:txBody>
          <a:bodyPr>
            <a:normAutofit fontScale="90000"/>
          </a:bodyPr>
          <a:lstStyle/>
          <a:p>
            <a:r>
              <a:rPr lang="en-US" dirty="0"/>
              <a:t>Adopting Qspice for PWL Power Electronics - 1</a:t>
            </a:r>
            <a:endParaRPr lang="en-US" dirty="0"/>
          </a:p>
        </p:txBody>
      </p:sp>
      <p:cxnSp>
        <p:nvCxnSpPr>
          <p:cNvPr id="8" name="Straight Connector 7"/>
          <p:cNvCxnSpPr/>
          <p:nvPr/>
        </p:nvCxnSpPr>
        <p:spPr>
          <a:xfrm>
            <a:off x="826474" y="940778"/>
            <a:ext cx="1052732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26474" y="368057"/>
            <a:ext cx="1052732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Content Placeholder 1"/>
          <p:cNvSpPr>
            <a:spLocks noGrp="1"/>
          </p:cNvSpPr>
          <p:nvPr>
            <p:ph idx="1"/>
          </p:nvPr>
        </p:nvSpPr>
        <p:spPr>
          <a:xfrm>
            <a:off x="838200" y="1336040"/>
            <a:ext cx="10516235" cy="4841240"/>
          </a:xfrm>
        </p:spPr>
        <p:txBody>
          <a:bodyPr>
            <a:normAutofit lnSpcReduction="10000"/>
          </a:bodyPr>
          <a:lstStyle/>
          <a:p>
            <a:pPr algn="just"/>
            <a:r>
              <a:rPr lang="en-US" altLang="en-US" sz="1370" dirty="0"/>
              <a:t>Right of the bat with the default solver options, Qspice should work just fine for most of the simple-ish circuit. Anyway, with a rather complex circuit we can adjust simulation options as following (and the suggested range for tuning):</a:t>
            </a:r>
            <a:endParaRPr lang="en-US" altLang="en-US" sz="1370" dirty="0"/>
          </a:p>
          <a:p>
            <a:pPr algn="just"/>
            <a:endParaRPr lang="en-US" altLang="en-US" sz="1370" dirty="0"/>
          </a:p>
        </p:txBody>
      </p:sp>
      <p:sp>
        <p:nvSpPr>
          <p:cNvPr id="7" name="Footer Placeholder 6"/>
          <p:cNvSpPr>
            <a:spLocks noGrp="1"/>
          </p:cNvSpPr>
          <p:nvPr>
            <p:ph type="ftr" sz="quarter" idx="11"/>
          </p:nvPr>
        </p:nvSpPr>
        <p:spPr/>
        <p:txBody>
          <a:bodyPr/>
          <a:lstStyle/>
          <a:p>
            <a:r>
              <a:rPr lang="en-US">
                <a:sym typeface="+mn-ea"/>
              </a:rPr>
              <a:t>By Arief Noor Rahman - Power Control Design</a:t>
            </a:r>
            <a:endParaRPr lang="en-US"/>
          </a:p>
        </p:txBody>
      </p:sp>
      <p:sp>
        <p:nvSpPr>
          <p:cNvPr id="3" name="Slide Number Placeholder 2"/>
          <p:cNvSpPr>
            <a:spLocks noGrp="1"/>
          </p:cNvSpPr>
          <p:nvPr>
            <p:ph type="sldNum" sz="quarter" idx="12"/>
          </p:nvPr>
        </p:nvSpPr>
        <p:spPr/>
        <p:txBody>
          <a:bodyPr/>
          <a:lstStyle/>
          <a:p>
            <a:fld id="{9B618960-8005-486C-9A75-10CB2AAC16F9}" type="slidenum">
              <a:rPr lang="en-US" smtClean="0"/>
            </a:fld>
            <a:endParaRPr lang="en-US"/>
          </a:p>
        </p:txBody>
      </p:sp>
      <p:pic>
        <p:nvPicPr>
          <p:cNvPr id="4" name="Picture 3" descr="logo_detail"/>
          <p:cNvPicPr>
            <a:picLocks noChangeAspect="1"/>
          </p:cNvPicPr>
          <p:nvPr/>
        </p:nvPicPr>
        <p:blipFill>
          <a:blip r:embed="rId2"/>
          <a:stretch>
            <a:fillRect/>
          </a:stretch>
        </p:blipFill>
        <p:spPr>
          <a:xfrm>
            <a:off x="255905" y="5897880"/>
            <a:ext cx="823595" cy="823595"/>
          </a:xfrm>
          <a:prstGeom prst="rect">
            <a:avLst/>
          </a:prstGeom>
        </p:spPr>
      </p:pic>
      <p:graphicFrame>
        <p:nvGraphicFramePr>
          <p:cNvPr id="6" name="Table 5"/>
          <p:cNvGraphicFramePr/>
          <p:nvPr>
            <p:custDataLst>
              <p:tags r:id="rId3"/>
            </p:custDataLst>
          </p:nvPr>
        </p:nvGraphicFramePr>
        <p:xfrm>
          <a:off x="1183005" y="1851660"/>
          <a:ext cx="10170795" cy="3291840"/>
        </p:xfrm>
        <a:graphic>
          <a:graphicData uri="http://schemas.openxmlformats.org/drawingml/2006/table">
            <a:tbl>
              <a:tblPr>
                <a:tableStyleId>{616DA210-FB5B-4158-B5E0-FEB733F419BA}</a:tableStyleId>
              </a:tblPr>
              <a:tblGrid>
                <a:gridCol w="732790"/>
                <a:gridCol w="946150"/>
                <a:gridCol w="945515"/>
                <a:gridCol w="7546340"/>
              </a:tblGrid>
              <a:tr h="274320">
                <a:tc>
                  <a:txBody>
                    <a:bodyPr/>
                    <a:p>
                      <a:pPr>
                        <a:buNone/>
                      </a:pPr>
                      <a:endParaRPr lang="en-US" sz="1200"/>
                    </a:p>
                  </a:txBody>
                  <a:tcPr/>
                </a:tc>
                <a:tc>
                  <a:txBody>
                    <a:bodyPr/>
                    <a:p>
                      <a:pPr algn="ctr">
                        <a:buNone/>
                      </a:pPr>
                      <a:r>
                        <a:rPr lang="en-US" sz="1200"/>
                        <a:t>Default</a:t>
                      </a:r>
                      <a:endParaRPr lang="en-US" sz="1200"/>
                    </a:p>
                  </a:txBody>
                  <a:tcPr/>
                </a:tc>
                <a:tc>
                  <a:txBody>
                    <a:bodyPr/>
                    <a:p>
                      <a:pPr algn="ctr">
                        <a:buNone/>
                      </a:pPr>
                      <a:r>
                        <a:rPr lang="en-US" sz="1200"/>
                        <a:t>Modified</a:t>
                      </a:r>
                      <a:endParaRPr lang="en-US" sz="1200"/>
                    </a:p>
                    <a:p>
                      <a:pPr algn="ctr">
                        <a:buNone/>
                      </a:pPr>
                      <a:r>
                        <a:rPr lang="en-US" sz="1200"/>
                        <a:t>(range)</a:t>
                      </a:r>
                      <a:endParaRPr lang="en-US" sz="1200"/>
                    </a:p>
                  </a:txBody>
                  <a:tcPr/>
                </a:tc>
                <a:tc>
                  <a:txBody>
                    <a:bodyPr/>
                    <a:p>
                      <a:pPr>
                        <a:buNone/>
                      </a:pPr>
                      <a:r>
                        <a:rPr lang="en-US" sz="1200"/>
                        <a:t>Explanation</a:t>
                      </a:r>
                      <a:endParaRPr lang="en-US" sz="1200"/>
                    </a:p>
                  </a:txBody>
                  <a:tcPr/>
                </a:tc>
              </a:tr>
              <a:tr h="274320">
                <a:tc gridSpan="4">
                  <a:txBody>
                    <a:bodyPr/>
                    <a:p>
                      <a:pPr algn="l">
                        <a:buNone/>
                      </a:pPr>
                      <a:r>
                        <a:rPr lang="en-US" sz="1200"/>
                        <a:t>Solver selection</a:t>
                      </a:r>
                      <a:endParaRPr lang="en-US" sz="1200"/>
                    </a:p>
                  </a:txBody>
                  <a:tcPr/>
                </a:tc>
                <a:tc hMerge="1">
                  <a:tcPr/>
                </a:tc>
                <a:tc hMerge="1">
                  <a:tcPr/>
                </a:tc>
                <a:tc hMerge="1">
                  <a:tcPr/>
                </a:tc>
              </a:tr>
              <a:tr h="274320">
                <a:tc>
                  <a:txBody>
                    <a:bodyPr/>
                    <a:p>
                      <a:pPr algn="ctr">
                        <a:buNone/>
                      </a:pPr>
                      <a:r>
                        <a:rPr lang="en-US" sz="1200"/>
                        <a:t>fastmath</a:t>
                      </a:r>
                      <a:endParaRPr lang="en-US" sz="1200"/>
                    </a:p>
                  </a:txBody>
                  <a:tcPr anchor="ctr" anchorCtr="0"/>
                </a:tc>
                <a:tc>
                  <a:txBody>
                    <a:bodyPr/>
                    <a:p>
                      <a:pPr algn="ctr">
                        <a:buNone/>
                      </a:pPr>
                      <a:r>
                        <a:rPr lang="en-US" sz="1200"/>
                        <a:t>true</a:t>
                      </a:r>
                      <a:endParaRPr lang="en-US" sz="1200"/>
                    </a:p>
                  </a:txBody>
                  <a:tcPr anchor="ctr" anchorCtr="0"/>
                </a:tc>
                <a:tc>
                  <a:txBody>
                    <a:bodyPr/>
                    <a:p>
                      <a:pPr algn="ctr">
                        <a:buNone/>
                      </a:pPr>
                      <a:r>
                        <a:rPr lang="en-US" sz="1200"/>
                        <a:t>false</a:t>
                      </a:r>
                      <a:endParaRPr lang="en-US" sz="1200"/>
                    </a:p>
                  </a:txBody>
                  <a:tcPr anchor="ctr" anchorCtr="0"/>
                </a:tc>
                <a:tc>
                  <a:txBody>
                    <a:bodyPr/>
                    <a:p>
                      <a:pPr>
                        <a:buNone/>
                      </a:pPr>
                      <a:r>
                        <a:rPr lang="en-US" sz="1200"/>
                        <a:t>True: 64-bit math, False: 80-bit math, use 80-bit math for improved numerical precision</a:t>
                      </a:r>
                      <a:endParaRPr lang="en-US" sz="1200"/>
                    </a:p>
                  </a:txBody>
                  <a:tcPr/>
                </a:tc>
              </a:tr>
              <a:tr h="640080">
                <a:tc>
                  <a:txBody>
                    <a:bodyPr/>
                    <a:p>
                      <a:pPr algn="ctr">
                        <a:buNone/>
                      </a:pPr>
                      <a:r>
                        <a:rPr lang="en-US" sz="1200"/>
                        <a:t>method</a:t>
                      </a:r>
                      <a:endParaRPr lang="en-US" sz="1200"/>
                    </a:p>
                  </a:txBody>
                  <a:tcPr anchor="ctr" anchorCtr="0"/>
                </a:tc>
                <a:tc>
                  <a:txBody>
                    <a:bodyPr/>
                    <a:p>
                      <a:pPr algn="ctr">
                        <a:buNone/>
                      </a:pPr>
                      <a:r>
                        <a:rPr lang="en-US" sz="1200"/>
                        <a:t>trap</a:t>
                      </a:r>
                      <a:endParaRPr lang="en-US" sz="1200"/>
                    </a:p>
                  </a:txBody>
                  <a:tcPr anchor="ctr" anchorCtr="0"/>
                </a:tc>
                <a:tc>
                  <a:txBody>
                    <a:bodyPr/>
                    <a:p>
                      <a:pPr algn="ctr">
                        <a:buNone/>
                      </a:pPr>
                      <a:r>
                        <a:rPr lang="en-US" sz="1200"/>
                        <a:t>gear</a:t>
                      </a:r>
                      <a:endParaRPr lang="en-US" sz="1200"/>
                    </a:p>
                  </a:txBody>
                  <a:tcPr anchor="ctr" anchorCtr="0"/>
                </a:tc>
                <a:tc>
                  <a:txBody>
                    <a:bodyPr/>
                    <a:p>
                      <a:pPr>
                        <a:buNone/>
                      </a:pPr>
                      <a:r>
                        <a:rPr lang="en-US" sz="1200"/>
                        <a:t>Trapezoidal (trap) is more accurate than gear, it ensure accurate integration value without any artifical damping making it essential for resonator/oscillator simulation. However, trap suffers from artificial ringing. In switching circuit, gear is more suitable to reduce excessive ringing and thus generally more robust for the application.</a:t>
                      </a:r>
                      <a:endParaRPr lang="en-US" sz="1200"/>
                    </a:p>
                  </a:txBody>
                  <a:tcPr/>
                </a:tc>
              </a:tr>
              <a:tr h="640080">
                <a:tc>
                  <a:txBody>
                    <a:bodyPr/>
                    <a:p>
                      <a:pPr algn="ctr">
                        <a:buNone/>
                      </a:pPr>
                      <a:r>
                        <a:rPr lang="en-US" sz="1200"/>
                        <a:t>uic</a:t>
                      </a:r>
                      <a:endParaRPr lang="en-US" sz="1200"/>
                    </a:p>
                  </a:txBody>
                  <a:tcPr anchor="ctr" anchorCtr="0"/>
                </a:tc>
                <a:tc>
                  <a:txBody>
                    <a:bodyPr/>
                    <a:p>
                      <a:pPr algn="ctr">
                        <a:buNone/>
                      </a:pPr>
                      <a:r>
                        <a:rPr lang="en-US" sz="1200"/>
                        <a:t>not set</a:t>
                      </a:r>
                      <a:endParaRPr lang="en-US" sz="1200"/>
                    </a:p>
                  </a:txBody>
                  <a:tcPr anchor="ctr" anchorCtr="0"/>
                </a:tc>
                <a:tc>
                  <a:txBody>
                    <a:bodyPr/>
                    <a:p>
                      <a:pPr algn="ctr">
                        <a:buNone/>
                      </a:pPr>
                      <a:r>
                        <a:rPr lang="en-US" sz="1200"/>
                        <a:t>set</a:t>
                      </a:r>
                      <a:endParaRPr lang="en-US" sz="1200"/>
                    </a:p>
                  </a:txBody>
                  <a:tcPr anchor="ctr" anchorCtr="0"/>
                </a:tc>
                <a:tc>
                  <a:txBody>
                    <a:bodyPr/>
                    <a:p>
                      <a:pPr>
                        <a:buNone/>
                      </a:pPr>
                      <a:r>
                        <a:rPr lang="en-US" sz="1200"/>
                        <a:t>ensure to add uic by the end of .tran command to skip bias point analysis and use only state initial condition provided by the user.</a:t>
                      </a:r>
                      <a:endParaRPr lang="en-US" sz="1200"/>
                    </a:p>
                    <a:p>
                      <a:pPr>
                        <a:buNone/>
                      </a:pPr>
                      <a:endParaRPr lang="en-US" sz="1200"/>
                    </a:p>
                    <a:p>
                      <a:pPr>
                        <a:buNone/>
                      </a:pPr>
                      <a:r>
                        <a:rPr lang="en-US" sz="1200"/>
                        <a:t>By default, spice solver will compute the bias (or operating point) point of the circuit to speed up the transient analysis. However, the bias point analysis is unreliable for switching converter thus the estimate result may be return wildly extreme value. Turning off this option ensure all state start from zero (or user provided initial condition).</a:t>
                      </a:r>
                      <a:endParaRPr lang="en-US" sz="1200"/>
                    </a:p>
                  </a:txBody>
                  <a:tcPr/>
                </a:tc>
              </a:tr>
              <a:tr h="640080">
                <a:tc>
                  <a:txBody>
                    <a:bodyPr/>
                    <a:p>
                      <a:pPr algn="ctr">
                        <a:buNone/>
                      </a:pPr>
                      <a:r>
                        <a:rPr lang="en-US" sz="1200"/>
                        <a:t>ITL4</a:t>
                      </a:r>
                      <a:endParaRPr lang="en-US" sz="1200"/>
                    </a:p>
                  </a:txBody>
                  <a:tcPr anchor="ctr" anchorCtr="0"/>
                </a:tc>
                <a:tc>
                  <a:txBody>
                    <a:bodyPr/>
                    <a:p>
                      <a:pPr algn="ctr">
                        <a:buNone/>
                      </a:pPr>
                      <a:r>
                        <a:rPr lang="en-US" sz="1200"/>
                        <a:t>10</a:t>
                      </a:r>
                      <a:endParaRPr lang="en-US" sz="1200"/>
                    </a:p>
                  </a:txBody>
                  <a:tcPr anchor="ctr" anchorCtr="0"/>
                </a:tc>
                <a:tc>
                  <a:txBody>
                    <a:bodyPr/>
                    <a:p>
                      <a:pPr algn="ctr">
                        <a:buNone/>
                      </a:pPr>
                      <a:r>
                        <a:rPr lang="en-US" sz="1200"/>
                        <a:t>100</a:t>
                      </a:r>
                      <a:endParaRPr lang="en-US" sz="1200"/>
                    </a:p>
                  </a:txBody>
                  <a:tcPr anchor="ctr" anchorCtr="0"/>
                </a:tc>
                <a:tc>
                  <a:txBody>
                    <a:bodyPr/>
                    <a:p>
                      <a:pPr>
                        <a:buNone/>
                      </a:pPr>
                      <a:r>
                        <a:rPr lang="en-US" sz="1200"/>
                        <a:t>ITL4 corresponds to the maximum iteration count of newton rhapson, if the newton solver didnt converge by the end of ITL4 the proposed timestep will be reduced (rather aggressively) to help the convergence. By increasing ITL4, we are forcing the solver to keep trying, and hope that it can solve the newton without tightening the timestep.</a:t>
                      </a:r>
                      <a:endParaRPr lang="en-US" sz="1200"/>
                    </a:p>
                  </a:txBody>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1"/>
          <a:stretch>
            <a:fillRect/>
          </a:stretch>
        </p:blipFill>
        <p:spPr>
          <a:xfrm>
            <a:off x="6084570" y="3417570"/>
            <a:ext cx="22860" cy="22860"/>
          </a:xfrm>
          <a:prstGeom prst="rect">
            <a:avLst/>
          </a:prstGeom>
        </p:spPr>
      </p:pic>
      <p:sp>
        <p:nvSpPr>
          <p:cNvPr id="5" name="Title 4"/>
          <p:cNvSpPr>
            <a:spLocks noGrp="1"/>
          </p:cNvSpPr>
          <p:nvPr>
            <p:ph type="title"/>
          </p:nvPr>
        </p:nvSpPr>
        <p:spPr>
          <a:xfrm>
            <a:off x="838200" y="365125"/>
            <a:ext cx="10515600" cy="619613"/>
          </a:xfrm>
        </p:spPr>
        <p:txBody>
          <a:bodyPr>
            <a:normAutofit fontScale="90000"/>
          </a:bodyPr>
          <a:lstStyle/>
          <a:p>
            <a:r>
              <a:rPr lang="en-US" dirty="0"/>
              <a:t>Adopting Qspice for PWL Power Electronics - 2</a:t>
            </a:r>
            <a:endParaRPr lang="en-US" dirty="0"/>
          </a:p>
        </p:txBody>
      </p:sp>
      <p:cxnSp>
        <p:nvCxnSpPr>
          <p:cNvPr id="8" name="Straight Connector 7"/>
          <p:cNvCxnSpPr/>
          <p:nvPr/>
        </p:nvCxnSpPr>
        <p:spPr>
          <a:xfrm>
            <a:off x="826474" y="940778"/>
            <a:ext cx="1052732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26474" y="368057"/>
            <a:ext cx="1052732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11"/>
          </p:nvPr>
        </p:nvSpPr>
        <p:spPr/>
        <p:txBody>
          <a:bodyPr/>
          <a:lstStyle/>
          <a:p>
            <a:r>
              <a:rPr lang="en-US">
                <a:sym typeface="+mn-ea"/>
              </a:rPr>
              <a:t>By Arief Noor Rahman - Power Control Design</a:t>
            </a:r>
            <a:endParaRPr lang="en-US"/>
          </a:p>
        </p:txBody>
      </p:sp>
      <p:sp>
        <p:nvSpPr>
          <p:cNvPr id="3" name="Slide Number Placeholder 2"/>
          <p:cNvSpPr>
            <a:spLocks noGrp="1"/>
          </p:cNvSpPr>
          <p:nvPr>
            <p:ph type="sldNum" sz="quarter" idx="12"/>
          </p:nvPr>
        </p:nvSpPr>
        <p:spPr/>
        <p:txBody>
          <a:bodyPr/>
          <a:lstStyle/>
          <a:p>
            <a:fld id="{9B618960-8005-486C-9A75-10CB2AAC16F9}" type="slidenum">
              <a:rPr lang="en-US" smtClean="0"/>
            </a:fld>
            <a:endParaRPr lang="en-US"/>
          </a:p>
        </p:txBody>
      </p:sp>
      <p:pic>
        <p:nvPicPr>
          <p:cNvPr id="4" name="Picture 3" descr="logo_detail"/>
          <p:cNvPicPr>
            <a:picLocks noChangeAspect="1"/>
          </p:cNvPicPr>
          <p:nvPr/>
        </p:nvPicPr>
        <p:blipFill>
          <a:blip r:embed="rId2"/>
          <a:stretch>
            <a:fillRect/>
          </a:stretch>
        </p:blipFill>
        <p:spPr>
          <a:xfrm>
            <a:off x="255905" y="5897880"/>
            <a:ext cx="823595" cy="823595"/>
          </a:xfrm>
          <a:prstGeom prst="rect">
            <a:avLst/>
          </a:prstGeom>
        </p:spPr>
      </p:pic>
      <p:graphicFrame>
        <p:nvGraphicFramePr>
          <p:cNvPr id="6" name="Table 5"/>
          <p:cNvGraphicFramePr/>
          <p:nvPr>
            <p:custDataLst>
              <p:tags r:id="rId3"/>
            </p:custDataLst>
          </p:nvPr>
        </p:nvGraphicFramePr>
        <p:xfrm>
          <a:off x="1167130" y="1219835"/>
          <a:ext cx="10187940" cy="4155440"/>
        </p:xfrm>
        <a:graphic>
          <a:graphicData uri="http://schemas.openxmlformats.org/drawingml/2006/table">
            <a:tbl>
              <a:tblPr>
                <a:tableStyleId>{616DA210-FB5B-4158-B5E0-FEB733F419BA}</a:tableStyleId>
              </a:tblPr>
              <a:tblGrid>
                <a:gridCol w="734060"/>
                <a:gridCol w="947420"/>
                <a:gridCol w="989330"/>
                <a:gridCol w="7517130"/>
              </a:tblGrid>
              <a:tr h="274320">
                <a:tc>
                  <a:txBody>
                    <a:bodyPr/>
                    <a:p>
                      <a:pPr>
                        <a:buNone/>
                      </a:pPr>
                      <a:endParaRPr lang="en-US" sz="1200"/>
                    </a:p>
                  </a:txBody>
                  <a:tcPr/>
                </a:tc>
                <a:tc>
                  <a:txBody>
                    <a:bodyPr/>
                    <a:p>
                      <a:pPr algn="ctr">
                        <a:buNone/>
                      </a:pPr>
                      <a:r>
                        <a:rPr lang="en-US" sz="1200"/>
                        <a:t>Default</a:t>
                      </a:r>
                      <a:endParaRPr lang="en-US" sz="1200"/>
                    </a:p>
                  </a:txBody>
                  <a:tcPr/>
                </a:tc>
                <a:tc>
                  <a:txBody>
                    <a:bodyPr/>
                    <a:p>
                      <a:pPr algn="ctr">
                        <a:buNone/>
                      </a:pPr>
                      <a:r>
                        <a:rPr lang="en-US" sz="1200"/>
                        <a:t>Modified</a:t>
                      </a:r>
                      <a:endParaRPr lang="en-US" sz="1200"/>
                    </a:p>
                    <a:p>
                      <a:pPr algn="ctr">
                        <a:buNone/>
                      </a:pPr>
                      <a:r>
                        <a:rPr lang="en-US" sz="1200"/>
                        <a:t>(range)</a:t>
                      </a:r>
                      <a:endParaRPr lang="en-US" sz="1200"/>
                    </a:p>
                  </a:txBody>
                  <a:tcPr/>
                </a:tc>
                <a:tc>
                  <a:txBody>
                    <a:bodyPr/>
                    <a:p>
                      <a:pPr>
                        <a:buNone/>
                      </a:pPr>
                      <a:r>
                        <a:rPr lang="en-US" sz="1200"/>
                        <a:t>Explanation</a:t>
                      </a:r>
                      <a:endParaRPr lang="en-US" sz="1200"/>
                    </a:p>
                  </a:txBody>
                  <a:tcPr/>
                </a:tc>
              </a:tr>
              <a:tr h="274320">
                <a:tc gridSpan="4">
                  <a:txBody>
                    <a:bodyPr/>
                    <a:p>
                      <a:pPr algn="l">
                        <a:buNone/>
                      </a:pPr>
                      <a:r>
                        <a:rPr lang="en-US" sz="1200"/>
                        <a:t>Convergence criteria</a:t>
                      </a:r>
                      <a:endParaRPr lang="en-US" sz="1200"/>
                    </a:p>
                  </a:txBody>
                  <a:tcPr/>
                </a:tc>
                <a:tc hMerge="1">
                  <a:tcPr/>
                </a:tc>
                <a:tc hMerge="1">
                  <a:tcPr/>
                </a:tc>
                <a:tc hMerge="1">
                  <a:tcPr/>
                </a:tc>
              </a:tr>
              <a:tr h="457200">
                <a:tc>
                  <a:txBody>
                    <a:bodyPr/>
                    <a:p>
                      <a:pPr algn="ctr">
                        <a:buNone/>
                      </a:pPr>
                      <a:r>
                        <a:rPr lang="en-US" sz="1200"/>
                        <a:t>reltol</a:t>
                      </a:r>
                      <a:endParaRPr lang="en-US" sz="1200"/>
                    </a:p>
                  </a:txBody>
                  <a:tcPr anchor="ctr" anchorCtr="0"/>
                </a:tc>
                <a:tc>
                  <a:txBody>
                    <a:bodyPr/>
                    <a:p>
                      <a:pPr algn="ctr">
                        <a:buNone/>
                      </a:pPr>
                      <a:r>
                        <a:rPr lang="en-US" sz="1200"/>
                        <a:t>1m</a:t>
                      </a:r>
                      <a:endParaRPr lang="en-US" sz="1200"/>
                    </a:p>
                  </a:txBody>
                  <a:tcPr anchor="ctr" anchorCtr="0"/>
                </a:tc>
                <a:tc>
                  <a:txBody>
                    <a:bodyPr/>
                    <a:p>
                      <a:pPr algn="ctr">
                        <a:buNone/>
                      </a:pPr>
                      <a:r>
                        <a:rPr lang="en-US" sz="1200"/>
                        <a:t>0.1m</a:t>
                      </a:r>
                      <a:endParaRPr lang="en-US" sz="1200"/>
                    </a:p>
                    <a:p>
                      <a:pPr algn="ctr">
                        <a:buNone/>
                      </a:pPr>
                      <a:r>
                        <a:rPr lang="en-US" sz="1200"/>
                        <a:t>(0.1m ~ 1m)</a:t>
                      </a:r>
                      <a:endParaRPr lang="en-US" sz="1200"/>
                    </a:p>
                  </a:txBody>
                  <a:tcPr anchor="ctr" anchorCtr="0"/>
                </a:tc>
                <a:tc>
                  <a:txBody>
                    <a:bodyPr/>
                    <a:p>
                      <a:pPr>
                        <a:buNone/>
                      </a:pPr>
                      <a:r>
                        <a:rPr lang="en-US" sz="1200"/>
                        <a:t>For general simulation reltol=1E-3 is sufficient. However when detail accuracy of circuit waveform is required (such as to analyze circuit THD) tighten reltol to 1E-4 improve the result.</a:t>
                      </a:r>
                      <a:endParaRPr lang="en-US" sz="1200"/>
                    </a:p>
                  </a:txBody>
                  <a:tcPr/>
                </a:tc>
              </a:tr>
              <a:tr h="640080">
                <a:tc>
                  <a:txBody>
                    <a:bodyPr/>
                    <a:p>
                      <a:pPr algn="ctr">
                        <a:buNone/>
                      </a:pPr>
                      <a:r>
                        <a:rPr lang="en-US" sz="1200"/>
                        <a:t>abstol</a:t>
                      </a:r>
                      <a:endParaRPr lang="en-US" sz="1200"/>
                    </a:p>
                  </a:txBody>
                  <a:tcPr anchor="ctr" anchorCtr="0"/>
                </a:tc>
                <a:tc>
                  <a:txBody>
                    <a:bodyPr/>
                    <a:p>
                      <a:pPr algn="ctr">
                        <a:buNone/>
                      </a:pPr>
                      <a:r>
                        <a:rPr lang="en-US" sz="1200"/>
                        <a:t>1`p</a:t>
                      </a:r>
                      <a:endParaRPr lang="en-US" sz="1200"/>
                    </a:p>
                  </a:txBody>
                  <a:tcPr anchor="ctr" anchorCtr="0"/>
                </a:tc>
                <a:tc>
                  <a:txBody>
                    <a:bodyPr/>
                    <a:p>
                      <a:pPr algn="ctr">
                        <a:buNone/>
                      </a:pPr>
                      <a:r>
                        <a:rPr lang="en-US" sz="1200"/>
                        <a:t>1</a:t>
                      </a:r>
                      <a:r>
                        <a:rPr lang="en-US" sz="1200">
                          <a:latin typeface="Calibri" panose="020F0502020204030204" charset="0"/>
                          <a:cs typeface="Calibri" panose="020F0502020204030204" charset="0"/>
                        </a:rPr>
                        <a:t>μ</a:t>
                      </a:r>
                      <a:endParaRPr lang="en-US" sz="1200"/>
                    </a:p>
                    <a:p>
                      <a:pPr algn="ctr">
                        <a:buNone/>
                      </a:pPr>
                      <a:r>
                        <a:rPr lang="en-US" sz="1200"/>
                        <a:t>(0.1</a:t>
                      </a:r>
                      <a:r>
                        <a:rPr lang="en-US" sz="1200">
                          <a:latin typeface="Calibri" panose="020F0502020204030204" charset="0"/>
                          <a:cs typeface="Calibri" panose="020F0502020204030204" charset="0"/>
                          <a:sym typeface="+mn-ea"/>
                        </a:rPr>
                        <a:t>μ</a:t>
                      </a:r>
                      <a:r>
                        <a:rPr lang="en-US" sz="1200"/>
                        <a:t> ~ 1</a:t>
                      </a:r>
                      <a:r>
                        <a:rPr lang="en-US" sz="1200">
                          <a:latin typeface="Calibri" panose="020F0502020204030204" charset="0"/>
                          <a:cs typeface="Calibri" panose="020F0502020204030204" charset="0"/>
                          <a:sym typeface="+mn-ea"/>
                        </a:rPr>
                        <a:t>μ</a:t>
                      </a:r>
                      <a:r>
                        <a:rPr lang="en-US" sz="1200"/>
                        <a:t>)</a:t>
                      </a:r>
                      <a:endParaRPr lang="en-US" sz="1200"/>
                    </a:p>
                  </a:txBody>
                  <a:tcPr anchor="ctr" anchorCtr="0"/>
                </a:tc>
                <a:tc>
                  <a:txBody>
                    <a:bodyPr/>
                    <a:p>
                      <a:pPr>
                        <a:buNone/>
                      </a:pPr>
                      <a:r>
                        <a:rPr lang="en-US" sz="1200"/>
                        <a:t>In IC electronic, the current flow through the transistors are generally in </a:t>
                      </a:r>
                      <a:r>
                        <a:rPr lang="en-US" sz="1200">
                          <a:latin typeface="Calibri" panose="020F0502020204030204" charset="0"/>
                          <a:cs typeface="Calibri" panose="020F0502020204030204" charset="0"/>
                        </a:rPr>
                        <a:t>μ</a:t>
                      </a:r>
                      <a:r>
                        <a:rPr lang="en-US" sz="1200"/>
                        <a:t>A range, thus current accuracy down to 6 order is required to obtain good result. For power electronic, 1E-12 is unnecessarily too tight, so we can set abstol to be 6 order of smaller than the nominal current in simulation, 1E-7 ~ 1E-6 seems to be reasonable for 100mA ~100A range.</a:t>
                      </a:r>
                      <a:endParaRPr lang="en-US" sz="1200"/>
                    </a:p>
                  </a:txBody>
                  <a:tcPr/>
                </a:tc>
              </a:tr>
              <a:tr h="640080">
                <a:tc>
                  <a:txBody>
                    <a:bodyPr/>
                    <a:p>
                      <a:pPr algn="ctr">
                        <a:buNone/>
                      </a:pPr>
                      <a:r>
                        <a:rPr lang="en-US" sz="1200"/>
                        <a:t>vntol</a:t>
                      </a:r>
                      <a:endParaRPr lang="en-US" sz="1200"/>
                    </a:p>
                  </a:txBody>
                  <a:tcPr anchor="ctr" anchorCtr="0"/>
                </a:tc>
                <a:tc>
                  <a:txBody>
                    <a:bodyPr/>
                    <a:p>
                      <a:pPr algn="ctr">
                        <a:buNone/>
                      </a:pPr>
                      <a:r>
                        <a:rPr lang="en-US" sz="1200"/>
                        <a:t>1</a:t>
                      </a:r>
                      <a:r>
                        <a:rPr lang="en-US" sz="1200">
                          <a:latin typeface="Calibri" panose="020F0502020204030204" charset="0"/>
                          <a:cs typeface="Calibri" panose="020F0502020204030204" charset="0"/>
                          <a:sym typeface="+mn-ea"/>
                        </a:rPr>
                        <a:t>μ</a:t>
                      </a:r>
                      <a:endParaRPr lang="en-US" sz="1200"/>
                    </a:p>
                  </a:txBody>
                  <a:tcPr anchor="ctr" anchorCtr="0"/>
                </a:tc>
                <a:tc>
                  <a:txBody>
                    <a:bodyPr/>
                    <a:p>
                      <a:pPr algn="ctr">
                        <a:buNone/>
                      </a:pPr>
                      <a:r>
                        <a:rPr lang="en-US" sz="1200"/>
                        <a:t>10</a:t>
                      </a:r>
                      <a:r>
                        <a:rPr lang="en-US" sz="1200">
                          <a:latin typeface="Calibri" panose="020F0502020204030204" charset="0"/>
                          <a:cs typeface="Calibri" panose="020F0502020204030204" charset="0"/>
                          <a:sym typeface="+mn-ea"/>
                        </a:rPr>
                        <a:t>μ</a:t>
                      </a:r>
                      <a:endParaRPr lang="en-US" sz="1200"/>
                    </a:p>
                    <a:p>
                      <a:pPr algn="ctr">
                        <a:buNone/>
                      </a:pPr>
                      <a:r>
                        <a:rPr lang="en-US" sz="1200"/>
                        <a:t>(10</a:t>
                      </a:r>
                      <a:r>
                        <a:rPr lang="en-US" sz="1200">
                          <a:latin typeface="Calibri" panose="020F0502020204030204" charset="0"/>
                          <a:cs typeface="Calibri" panose="020F0502020204030204" charset="0"/>
                          <a:sym typeface="+mn-ea"/>
                        </a:rPr>
                        <a:t>μ </a:t>
                      </a:r>
                      <a:r>
                        <a:rPr lang="en-US" sz="1200"/>
                        <a:t>~ 1m)</a:t>
                      </a:r>
                      <a:endParaRPr lang="en-US" sz="1200"/>
                    </a:p>
                  </a:txBody>
                  <a:tcPr anchor="ctr" anchorCtr="0"/>
                </a:tc>
                <a:tc>
                  <a:txBody>
                    <a:bodyPr/>
                    <a:p>
                      <a:pPr>
                        <a:buNone/>
                      </a:pPr>
                      <a:r>
                        <a:rPr lang="en-US" sz="1200"/>
                        <a:t>Loosen the accuracy range for same reason with abstol. Anyway for vntol,  a bit lower accuracy (compared to abstol) of ~5 order is generally enough due to the physic of the circuit solving method which is done by guessing the nonlinear voltage state to obtain accurate current.</a:t>
                      </a:r>
                      <a:endParaRPr lang="en-US" sz="1200"/>
                    </a:p>
                  </a:txBody>
                  <a:tcPr/>
                </a:tc>
              </a:tr>
              <a:tr h="1005840">
                <a:tc>
                  <a:txBody>
                    <a:bodyPr/>
                    <a:p>
                      <a:pPr algn="ctr">
                        <a:buNone/>
                      </a:pPr>
                      <a:r>
                        <a:rPr lang="en-US" sz="1200"/>
                        <a:t>chgtol</a:t>
                      </a:r>
                      <a:endParaRPr lang="en-US" sz="1200"/>
                    </a:p>
                  </a:txBody>
                  <a:tcPr anchor="ctr" anchorCtr="0"/>
                </a:tc>
                <a:tc>
                  <a:txBody>
                    <a:bodyPr/>
                    <a:p>
                      <a:pPr algn="ctr">
                        <a:buNone/>
                      </a:pPr>
                      <a:r>
                        <a:rPr lang="en-US" sz="1200"/>
                        <a:t>10f</a:t>
                      </a:r>
                      <a:endParaRPr lang="en-US" sz="1200"/>
                    </a:p>
                  </a:txBody>
                  <a:tcPr anchor="ctr" anchorCtr="0"/>
                </a:tc>
                <a:tc>
                  <a:txBody>
                    <a:bodyPr/>
                    <a:p>
                      <a:pPr algn="ctr">
                        <a:buNone/>
                      </a:pPr>
                      <a:r>
                        <a:rPr lang="en-US" sz="1200"/>
                        <a:t>1p</a:t>
                      </a:r>
                      <a:endParaRPr lang="en-US" sz="1200"/>
                    </a:p>
                    <a:p>
                      <a:pPr algn="ctr">
                        <a:buNone/>
                      </a:pPr>
                      <a:r>
                        <a:rPr lang="en-US" sz="1200"/>
                        <a:t>(1p ~ 1n)</a:t>
                      </a:r>
                      <a:endParaRPr lang="en-US" sz="1200"/>
                    </a:p>
                  </a:txBody>
                  <a:tcPr anchor="ctr" anchorCtr="0"/>
                </a:tc>
                <a:tc>
                  <a:txBody>
                    <a:bodyPr/>
                    <a:p>
                      <a:pPr>
                        <a:buNone/>
                      </a:pPr>
                      <a:r>
                        <a:rPr lang="en-US" sz="1200"/>
                        <a:t>Since no transistor (and thus gate charge) exist, thus no tiny capacitor requiring solving exist. We can loosen the chgtol to achieve the target voltage accuracy requirement on capacitors, we can adjust this chgtol by checking the minimum voltage accuracy on the smallest capacitor used in the circuit. If current source + timing capacitor is used (like in L6599 LLC controller), we can simply use this timing capacitor and target voltage accuracy to set this parameter.</a:t>
                      </a:r>
                      <a:endParaRPr lang="en-US" sz="1200"/>
                    </a:p>
                    <a:p>
                      <a:pPr>
                        <a:buNone/>
                      </a:pPr>
                      <a:r>
                        <a:rPr lang="en-US" sz="1200"/>
                        <a:t>(CHGTOL = C</a:t>
                      </a:r>
                      <a:r>
                        <a:rPr lang="en-US" sz="1200" baseline="-25000"/>
                        <a:t>min</a:t>
                      </a:r>
                      <a:r>
                        <a:rPr lang="en-US" sz="1200"/>
                        <a:t> x V</a:t>
                      </a:r>
                      <a:r>
                        <a:rPr lang="en-US" sz="1200" baseline="-25000"/>
                        <a:t>tol</a:t>
                      </a:r>
                      <a:r>
                        <a:rPr lang="en-US" sz="1200"/>
                        <a:t>). Generally, using CHGTOL = ~1E-9 is a good value to keep track of small capacitors charge though loosen it to 1E-12 doesnt hurt the speed very signficantly either. </a:t>
                      </a:r>
                      <a:endParaRPr lang="en-US" sz="1200"/>
                    </a:p>
                  </a:txBody>
                  <a:tcPr/>
                </a:tc>
              </a:tr>
              <a:tr h="680720">
                <a:tc>
                  <a:txBody>
                    <a:bodyPr/>
                    <a:p>
                      <a:pPr algn="ctr">
                        <a:buNone/>
                      </a:pPr>
                      <a:r>
                        <a:rPr lang="en-US" sz="1200"/>
                        <a:t>TRTOL</a:t>
                      </a:r>
                      <a:endParaRPr lang="en-US" sz="1200"/>
                    </a:p>
                  </a:txBody>
                  <a:tcPr anchor="ctr" anchorCtr="0"/>
                </a:tc>
                <a:tc>
                  <a:txBody>
                    <a:bodyPr/>
                    <a:p>
                      <a:pPr algn="ctr">
                        <a:buNone/>
                      </a:pPr>
                      <a:r>
                        <a:rPr lang="en-US" sz="1200"/>
                        <a:t>2.5</a:t>
                      </a:r>
                      <a:endParaRPr lang="en-US" sz="1200"/>
                    </a:p>
                  </a:txBody>
                  <a:tcPr anchor="ctr" anchorCtr="0"/>
                </a:tc>
                <a:tc>
                  <a:txBody>
                    <a:bodyPr/>
                    <a:p>
                      <a:pPr algn="ctr">
                        <a:buNone/>
                      </a:pPr>
                      <a:r>
                        <a:rPr lang="en-US" sz="1200"/>
                        <a:t>7</a:t>
                      </a:r>
                      <a:endParaRPr lang="en-US" sz="1200"/>
                    </a:p>
                    <a:p>
                      <a:pPr algn="ctr">
                        <a:buNone/>
                      </a:pPr>
                      <a:r>
                        <a:rPr lang="en-US" sz="1200"/>
                        <a:t>(2.5 ~ 7)</a:t>
                      </a:r>
                      <a:endParaRPr lang="en-US" sz="1200"/>
                    </a:p>
                  </a:txBody>
                  <a:tcPr anchor="ctr" anchorCtr="0"/>
                </a:tc>
                <a:tc>
                  <a:txBody>
                    <a:bodyPr/>
                    <a:p>
                      <a:pPr>
                        <a:buNone/>
                      </a:pPr>
                      <a:r>
                        <a:rPr lang="en-US" sz="1200"/>
                        <a:t>Basically TRTOL is a constant used to loosen the RELTOL used in tracking charge transient error. Smaller value resulting in stricter truncation error criteria thus more accurate but also slower simulation. We can use TRTOL = 7 following the default value used by TINA, PSPICE which I believe its reasonable to loosen following the value used in these softwares.</a:t>
                      </a:r>
                      <a:endParaRPr lang="en-US" sz="1200"/>
                    </a:p>
                  </a:txBody>
                  <a:tcPr/>
                </a:tc>
              </a:tr>
            </a:tbl>
          </a:graphicData>
        </a:graphic>
      </p:graphicFrame>
      <p:sp>
        <p:nvSpPr>
          <p:cNvPr id="13" name="Text Box 12"/>
          <p:cNvSpPr txBox="1"/>
          <p:nvPr/>
        </p:nvSpPr>
        <p:spPr>
          <a:xfrm>
            <a:off x="1167130" y="5741035"/>
            <a:ext cx="7833995" cy="626110"/>
          </a:xfrm>
          <a:prstGeom prst="rect">
            <a:avLst/>
          </a:prstGeom>
          <a:noFill/>
        </p:spPr>
        <p:txBody>
          <a:bodyPr wrap="square" rtlCol="0">
            <a:noAutofit/>
          </a:bodyPr>
          <a:p>
            <a:r>
              <a:rPr lang="en-US" sz="1200"/>
              <a:t>As a rule of thumb:</a:t>
            </a:r>
            <a:endParaRPr lang="en-US" sz="1200"/>
          </a:p>
          <a:p>
            <a:pPr marL="171450" indent="-171450">
              <a:buFont typeface="Arial" panose="020B0604020202020204" pitchFamily="34" charset="0"/>
              <a:buChar char="•"/>
            </a:pPr>
            <a:r>
              <a:rPr lang="en-US" sz="1200"/>
              <a:t>Timestep too small failure mostly caused by Newton iteration failure -&gt; fixed by loosen the abstol and vntol.</a:t>
            </a:r>
            <a:endParaRPr lang="en-US" sz="1200"/>
          </a:p>
          <a:p>
            <a:pPr marL="171450" indent="-171450">
              <a:buFont typeface="Arial" panose="020B0604020202020204" pitchFamily="34" charset="0"/>
              <a:buChar char="•"/>
            </a:pPr>
            <a:r>
              <a:rPr lang="en-US" sz="1200"/>
              <a:t>To trade off speed and waveform accuracy -&gt; adjust RELTOL and TRTOL mostly</a:t>
            </a:r>
            <a:endParaRPr lang="en-US" sz="12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1"/>
          <a:stretch>
            <a:fillRect/>
          </a:stretch>
        </p:blipFill>
        <p:spPr>
          <a:xfrm>
            <a:off x="6084570" y="3417570"/>
            <a:ext cx="22860" cy="22860"/>
          </a:xfrm>
          <a:prstGeom prst="rect">
            <a:avLst/>
          </a:prstGeom>
        </p:spPr>
      </p:pic>
      <p:sp>
        <p:nvSpPr>
          <p:cNvPr id="5" name="Title 4"/>
          <p:cNvSpPr>
            <a:spLocks noGrp="1"/>
          </p:cNvSpPr>
          <p:nvPr>
            <p:ph type="title"/>
          </p:nvPr>
        </p:nvSpPr>
        <p:spPr>
          <a:xfrm>
            <a:off x="838200" y="365125"/>
            <a:ext cx="10515600" cy="619613"/>
          </a:xfrm>
        </p:spPr>
        <p:txBody>
          <a:bodyPr>
            <a:normAutofit fontScale="90000"/>
          </a:bodyPr>
          <a:lstStyle/>
          <a:p>
            <a:r>
              <a:rPr lang="en-US" dirty="0"/>
              <a:t>Adopting Qspice for PWL Power Electronics - 3</a:t>
            </a:r>
            <a:endParaRPr lang="en-US" dirty="0"/>
          </a:p>
        </p:txBody>
      </p:sp>
      <p:cxnSp>
        <p:nvCxnSpPr>
          <p:cNvPr id="8" name="Straight Connector 7"/>
          <p:cNvCxnSpPr/>
          <p:nvPr/>
        </p:nvCxnSpPr>
        <p:spPr>
          <a:xfrm>
            <a:off x="826474" y="940778"/>
            <a:ext cx="1052732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26474" y="368057"/>
            <a:ext cx="1052732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11"/>
          </p:nvPr>
        </p:nvSpPr>
        <p:spPr/>
        <p:txBody>
          <a:bodyPr/>
          <a:lstStyle/>
          <a:p>
            <a:r>
              <a:rPr lang="en-US">
                <a:sym typeface="+mn-ea"/>
              </a:rPr>
              <a:t>By Arief Noor Rahman - Power Control Design</a:t>
            </a:r>
            <a:endParaRPr lang="en-US"/>
          </a:p>
        </p:txBody>
      </p:sp>
      <p:sp>
        <p:nvSpPr>
          <p:cNvPr id="3" name="Slide Number Placeholder 2"/>
          <p:cNvSpPr>
            <a:spLocks noGrp="1"/>
          </p:cNvSpPr>
          <p:nvPr>
            <p:ph type="sldNum" sz="quarter" idx="12"/>
          </p:nvPr>
        </p:nvSpPr>
        <p:spPr/>
        <p:txBody>
          <a:bodyPr/>
          <a:lstStyle/>
          <a:p>
            <a:fld id="{9B618960-8005-486C-9A75-10CB2AAC16F9}" type="slidenum">
              <a:rPr lang="en-US" smtClean="0"/>
            </a:fld>
            <a:endParaRPr lang="en-US"/>
          </a:p>
        </p:txBody>
      </p:sp>
      <p:pic>
        <p:nvPicPr>
          <p:cNvPr id="4" name="Picture 3" descr="logo_detail"/>
          <p:cNvPicPr>
            <a:picLocks noChangeAspect="1"/>
          </p:cNvPicPr>
          <p:nvPr/>
        </p:nvPicPr>
        <p:blipFill>
          <a:blip r:embed="rId2"/>
          <a:stretch>
            <a:fillRect/>
          </a:stretch>
        </p:blipFill>
        <p:spPr>
          <a:xfrm>
            <a:off x="255905" y="5897880"/>
            <a:ext cx="823595" cy="823595"/>
          </a:xfrm>
          <a:prstGeom prst="rect">
            <a:avLst/>
          </a:prstGeom>
        </p:spPr>
      </p:pic>
      <p:graphicFrame>
        <p:nvGraphicFramePr>
          <p:cNvPr id="10" name="Table 9"/>
          <p:cNvGraphicFramePr/>
          <p:nvPr/>
        </p:nvGraphicFramePr>
        <p:xfrm>
          <a:off x="1165860" y="1402715"/>
          <a:ext cx="10187940" cy="3474720"/>
        </p:xfrm>
        <a:graphic>
          <a:graphicData uri="http://schemas.openxmlformats.org/drawingml/2006/table">
            <a:tbl>
              <a:tblPr>
                <a:tableStyleId>{616DA210-FB5B-4158-B5E0-FEB733F419BA}</a:tableStyleId>
              </a:tblPr>
              <a:tblGrid>
                <a:gridCol w="734060"/>
                <a:gridCol w="947420"/>
                <a:gridCol w="989330"/>
                <a:gridCol w="7517130"/>
              </a:tblGrid>
              <a:tr h="274320">
                <a:tc>
                  <a:txBody>
                    <a:bodyPr/>
                    <a:p>
                      <a:pPr>
                        <a:buNone/>
                      </a:pPr>
                      <a:endParaRPr lang="en-US" sz="1200"/>
                    </a:p>
                  </a:txBody>
                  <a:tcPr/>
                </a:tc>
                <a:tc>
                  <a:txBody>
                    <a:bodyPr/>
                    <a:p>
                      <a:pPr algn="ctr">
                        <a:buNone/>
                      </a:pPr>
                      <a:r>
                        <a:rPr lang="en-US" sz="1200"/>
                        <a:t>Default</a:t>
                      </a:r>
                      <a:endParaRPr lang="en-US" sz="1200"/>
                    </a:p>
                  </a:txBody>
                  <a:tcPr/>
                </a:tc>
                <a:tc>
                  <a:txBody>
                    <a:bodyPr/>
                    <a:p>
                      <a:pPr algn="ctr">
                        <a:buNone/>
                      </a:pPr>
                      <a:r>
                        <a:rPr lang="en-US" sz="1200"/>
                        <a:t>Modified</a:t>
                      </a:r>
                      <a:endParaRPr lang="en-US" sz="1200"/>
                    </a:p>
                    <a:p>
                      <a:pPr algn="ctr">
                        <a:buNone/>
                      </a:pPr>
                      <a:r>
                        <a:rPr lang="en-US" sz="1200"/>
                        <a:t>(range)</a:t>
                      </a:r>
                      <a:endParaRPr lang="en-US" sz="1200"/>
                    </a:p>
                  </a:txBody>
                  <a:tcPr/>
                </a:tc>
                <a:tc>
                  <a:txBody>
                    <a:bodyPr/>
                    <a:p>
                      <a:pPr>
                        <a:buNone/>
                      </a:pPr>
                      <a:r>
                        <a:rPr lang="en-US" sz="1200"/>
                        <a:t>Explanation</a:t>
                      </a:r>
                      <a:endParaRPr lang="en-US" sz="1200"/>
                    </a:p>
                  </a:txBody>
                  <a:tcPr/>
                </a:tc>
              </a:tr>
              <a:tr h="0">
                <a:tc gridSpan="4">
                  <a:txBody>
                    <a:bodyPr/>
                    <a:p>
                      <a:pPr algn="l">
                        <a:buNone/>
                      </a:pPr>
                      <a:r>
                        <a:rPr lang="en-US" sz="1200"/>
                        <a:t>Convergence aid</a:t>
                      </a:r>
                      <a:endParaRPr lang="en-US" sz="1200"/>
                    </a:p>
                  </a:txBody>
                  <a:tcPr/>
                </a:tc>
                <a:tc hMerge="1">
                  <a:tcPr/>
                </a:tc>
                <a:tc hMerge="1">
                  <a:tcPr/>
                </a:tc>
                <a:tc hMerge="1">
                  <a:tcPr/>
                </a:tc>
              </a:tr>
              <a:tr h="457200">
                <a:tc>
                  <a:txBody>
                    <a:bodyPr/>
                    <a:p>
                      <a:pPr algn="ctr">
                        <a:buNone/>
                      </a:pPr>
                      <a:r>
                        <a:rPr lang="en-US" sz="1200"/>
                        <a:t>cshunt</a:t>
                      </a:r>
                      <a:endParaRPr lang="en-US" sz="1200"/>
                    </a:p>
                  </a:txBody>
                  <a:tcPr anchor="ctr" anchorCtr="0"/>
                </a:tc>
                <a:tc>
                  <a:txBody>
                    <a:bodyPr/>
                    <a:p>
                      <a:pPr algn="ctr">
                        <a:buNone/>
                      </a:pPr>
                      <a:r>
                        <a:rPr lang="en-US" sz="1200"/>
                        <a:t>0</a:t>
                      </a:r>
                      <a:endParaRPr lang="en-US" sz="1200"/>
                    </a:p>
                  </a:txBody>
                  <a:tcPr anchor="ctr" anchorCtr="0"/>
                </a:tc>
                <a:tc>
                  <a:txBody>
                    <a:bodyPr/>
                    <a:p>
                      <a:pPr algn="ctr">
                        <a:buNone/>
                      </a:pPr>
                      <a:r>
                        <a:rPr lang="en-US" sz="1200"/>
                        <a:t>1f</a:t>
                      </a:r>
                      <a:endParaRPr lang="en-US" sz="1200"/>
                    </a:p>
                  </a:txBody>
                  <a:tcPr anchor="ctr" anchorCtr="0"/>
                </a:tc>
                <a:tc rowSpan="3">
                  <a:txBody>
                    <a:bodyPr/>
                    <a:p>
                      <a:pPr>
                        <a:buNone/>
                      </a:pPr>
                      <a:r>
                        <a:rPr lang="en-US" sz="1200"/>
                        <a:t>Adding small circuit impedance and leakage to the ground (cshunt = capacitor to gnd and gshunt = admittance to gnd) and also adding large parallel admittance (gmin) across inductor and semiconductor device help the jacobian matrix solver in newton iteration to converge.</a:t>
                      </a:r>
                      <a:endParaRPr lang="en-US" sz="1200"/>
                    </a:p>
                    <a:p>
                      <a:pPr>
                        <a:buNone/>
                      </a:pPr>
                      <a:endParaRPr lang="en-US" sz="1200"/>
                    </a:p>
                    <a:p>
                      <a:pPr>
                        <a:buNone/>
                      </a:pPr>
                      <a:r>
                        <a:rPr lang="en-US" sz="1200"/>
                        <a:t>1E-15 for both cshunt and gshunt and 1E-9 for GMIN is practically negligible for to affect any noticable change to circuit behavior. In some very particular application where it matters, then user may just consider to revert back to default value. For cshunt ensure to keep the charge stored in the cshunt at the nominal operating point to be smaller than the chgtol to avoid timestep tightening due to LTE non-convergence.</a:t>
                      </a:r>
                      <a:endParaRPr lang="en-US" sz="1200"/>
                    </a:p>
                  </a:txBody>
                  <a:tcPr/>
                </a:tc>
              </a:tr>
              <a:tr h="457200">
                <a:tc>
                  <a:txBody>
                    <a:bodyPr/>
                    <a:p>
                      <a:pPr algn="ctr">
                        <a:buNone/>
                      </a:pPr>
                      <a:r>
                        <a:rPr lang="en-US" sz="1200"/>
                        <a:t>gshunt</a:t>
                      </a:r>
                      <a:endParaRPr lang="en-US" sz="1200"/>
                    </a:p>
                  </a:txBody>
                  <a:tcPr anchor="ctr" anchorCtr="0"/>
                </a:tc>
                <a:tc>
                  <a:txBody>
                    <a:bodyPr/>
                    <a:p>
                      <a:pPr algn="ctr">
                        <a:buNone/>
                      </a:pPr>
                      <a:r>
                        <a:rPr lang="en-US" sz="1200"/>
                        <a:t>0</a:t>
                      </a:r>
                      <a:endParaRPr lang="en-US" sz="1200"/>
                    </a:p>
                  </a:txBody>
                  <a:tcPr anchor="ctr" anchorCtr="0"/>
                </a:tc>
                <a:tc>
                  <a:txBody>
                    <a:bodyPr/>
                    <a:p>
                      <a:pPr algn="ctr">
                        <a:buNone/>
                      </a:pPr>
                      <a:r>
                        <a:rPr lang="en-US" sz="1200"/>
                        <a:t>1f</a:t>
                      </a:r>
                      <a:endParaRPr lang="en-US" sz="1200"/>
                    </a:p>
                    <a:p>
                      <a:pPr algn="ctr">
                        <a:buNone/>
                      </a:pPr>
                      <a:r>
                        <a:rPr lang="en-US" sz="1200"/>
                        <a:t>(1f ~ 1p)</a:t>
                      </a:r>
                      <a:endParaRPr lang="en-US" sz="1200"/>
                    </a:p>
                  </a:txBody>
                  <a:tcPr anchor="ctr" anchorCtr="0"/>
                </a:tc>
                <a:tc vMerge="1">
                  <a:tcPr/>
                </a:tc>
              </a:tr>
              <a:tr h="457200">
                <a:tc>
                  <a:txBody>
                    <a:bodyPr/>
                    <a:p>
                      <a:pPr algn="ctr">
                        <a:buNone/>
                      </a:pPr>
                      <a:r>
                        <a:rPr lang="en-US" sz="1200"/>
                        <a:t>gmin</a:t>
                      </a:r>
                      <a:endParaRPr lang="en-US" sz="1200"/>
                    </a:p>
                  </a:txBody>
                  <a:tcPr anchor="ctr" anchorCtr="0"/>
                </a:tc>
                <a:tc>
                  <a:txBody>
                    <a:bodyPr/>
                    <a:p>
                      <a:pPr algn="ctr">
                        <a:buNone/>
                      </a:pPr>
                      <a:r>
                        <a:rPr lang="en-US" sz="1200"/>
                        <a:t>1p</a:t>
                      </a:r>
                      <a:endParaRPr lang="en-US" sz="1200"/>
                    </a:p>
                  </a:txBody>
                  <a:tcPr anchor="ctr" anchorCtr="0"/>
                </a:tc>
                <a:tc>
                  <a:txBody>
                    <a:bodyPr/>
                    <a:p>
                      <a:pPr algn="ctr">
                        <a:buNone/>
                      </a:pPr>
                      <a:r>
                        <a:rPr lang="en-US" sz="1200"/>
                        <a:t>1n</a:t>
                      </a:r>
                      <a:endParaRPr lang="en-US" sz="1200"/>
                    </a:p>
                  </a:txBody>
                  <a:tcPr anchor="ctr" anchorCtr="0"/>
                </a:tc>
                <a:tc vMerge="1">
                  <a:tcPr/>
                </a:tc>
              </a:tr>
              <a:tr h="0">
                <a:tc gridSpan="4">
                  <a:txBody>
                    <a:bodyPr/>
                    <a:p>
                      <a:pPr algn="l">
                        <a:buNone/>
                      </a:pPr>
                      <a:r>
                        <a:rPr lang="en-US" sz="1200">
                          <a:sym typeface="+mn-ea"/>
                        </a:rPr>
                        <a:t>Limit the stored data</a:t>
                      </a:r>
                      <a:endParaRPr lang="en-US" sz="1200"/>
                    </a:p>
                  </a:txBody>
                  <a:tcPr anchor="ctr" anchorCtr="0"/>
                </a:tc>
                <a:tc hMerge="1">
                  <a:tcPr anchor="ctr" anchorCtr="0"/>
                </a:tc>
                <a:tc hMerge="1">
                  <a:tcPr anchor="ctr" anchorCtr="0"/>
                </a:tc>
                <a:tc hMerge="1">
                  <a:tcPr/>
                </a:tc>
              </a:tr>
              <a:tr h="457200">
                <a:tc>
                  <a:txBody>
                    <a:bodyPr/>
                    <a:p>
                      <a:pPr algn="ctr">
                        <a:buNone/>
                      </a:pPr>
                      <a:r>
                        <a:rPr lang="en-US" sz="1200"/>
                        <a:t>culltime</a:t>
                      </a:r>
                      <a:endParaRPr lang="en-US" sz="1200"/>
                    </a:p>
                  </a:txBody>
                  <a:tcPr anchor="ctr" anchorCtr="0"/>
                </a:tc>
                <a:tc>
                  <a:txBody>
                    <a:bodyPr/>
                    <a:p>
                      <a:pPr algn="ctr">
                        <a:buNone/>
                      </a:pPr>
                      <a:r>
                        <a:rPr lang="en-US" sz="1200"/>
                        <a:t>2p</a:t>
                      </a:r>
                      <a:endParaRPr lang="en-US" sz="1200"/>
                    </a:p>
                  </a:txBody>
                  <a:tcPr anchor="ctr" anchorCtr="0"/>
                </a:tc>
                <a:tc>
                  <a:txBody>
                    <a:bodyPr/>
                    <a:p>
                      <a:pPr algn="ctr">
                        <a:buNone/>
                      </a:pPr>
                      <a:r>
                        <a:rPr lang="en-US" sz="1200"/>
                        <a:t>100n</a:t>
                      </a:r>
                      <a:endParaRPr lang="en-US" sz="1200"/>
                    </a:p>
                    <a:p>
                      <a:pPr algn="ctr">
                        <a:buNone/>
                      </a:pPr>
                      <a:r>
                        <a:rPr lang="en-US" sz="1200"/>
                        <a:t>(any value)</a:t>
                      </a:r>
                      <a:endParaRPr lang="en-US" sz="1200"/>
                    </a:p>
                  </a:txBody>
                  <a:tcPr anchor="ctr" anchorCtr="0"/>
                </a:tc>
                <a:tc>
                  <a:txBody>
                    <a:bodyPr/>
                    <a:p>
                      <a:pPr>
                        <a:buNone/>
                      </a:pPr>
                      <a:r>
                        <a:rPr lang="en-US" sz="1200"/>
                        <a:t>limit the sampling of the waveform data storage, thus the time of every subsequent stored waveform data</a:t>
                      </a:r>
                      <a:r>
                        <a:rPr lang="en-US" sz="1200">
                          <a:latin typeface="Calibri" panose="020F0502020204030204" charset="0"/>
                          <a:cs typeface="Calibri" panose="020F0502020204030204" charset="0"/>
                        </a:rPr>
                        <a:t> is ≥ CULLTIME</a:t>
                      </a:r>
                      <a:endParaRPr lang="en-US" sz="1200">
                        <a:latin typeface="Calibri" panose="020F0502020204030204" charset="0"/>
                        <a:cs typeface="Calibri" panose="020F0502020204030204" charset="0"/>
                      </a:endParaRPr>
                    </a:p>
                  </a:txBody>
                  <a:tcPr/>
                </a:tc>
              </a:tr>
              <a:tr h="457200">
                <a:tc>
                  <a:txBody>
                    <a:bodyPr/>
                    <a:p>
                      <a:pPr algn="ctr">
                        <a:buNone/>
                      </a:pPr>
                      <a:r>
                        <a:rPr lang="en-US" sz="1200"/>
                        <a:t>.save</a:t>
                      </a:r>
                      <a:endParaRPr lang="en-US" sz="1200"/>
                    </a:p>
                  </a:txBody>
                  <a:tcPr anchor="ctr" anchorCtr="0"/>
                </a:tc>
                <a:tc>
                  <a:txBody>
                    <a:bodyPr/>
                    <a:p>
                      <a:pPr algn="ctr">
                        <a:buNone/>
                      </a:pPr>
                      <a:r>
                        <a:rPr lang="en-US" sz="1200"/>
                        <a:t>-</a:t>
                      </a:r>
                      <a:endParaRPr lang="en-US" sz="1200"/>
                    </a:p>
                  </a:txBody>
                  <a:tcPr anchor="ctr" anchorCtr="0"/>
                </a:tc>
                <a:tc>
                  <a:txBody>
                    <a:bodyPr/>
                    <a:p>
                      <a:pPr algn="ctr">
                        <a:buNone/>
                      </a:pPr>
                      <a:r>
                        <a:rPr lang="en-US" sz="1200"/>
                        <a:t>-</a:t>
                      </a:r>
                      <a:endParaRPr lang="en-US" sz="1200"/>
                    </a:p>
                  </a:txBody>
                  <a:tcPr anchor="ctr" anchorCtr="0"/>
                </a:tc>
                <a:tc>
                  <a:txBody>
                    <a:bodyPr/>
                    <a:p>
                      <a:pPr>
                        <a:buNone/>
                      </a:pPr>
                      <a:r>
                        <a:rPr lang="en-US" sz="1200">
                          <a:latin typeface="Calibri" panose="020F0502020204030204" charset="0"/>
                          <a:cs typeface="Calibri" panose="020F0502020204030204" charset="0"/>
                        </a:rPr>
                        <a:t>By default, Qspice will store all waveform data including for every subckt. Add a .save command to tell the spice to only store the waveform as specified on this command.</a:t>
                      </a:r>
                      <a:endParaRPr lang="en-US" sz="1200">
                        <a:latin typeface="Calibri" panose="020F0502020204030204" charset="0"/>
                        <a:cs typeface="Calibri" panose="020F0502020204030204" charset="0"/>
                      </a:endParaRPr>
                    </a:p>
                  </a:txBody>
                  <a:tcPr/>
                </a:tc>
              </a:tr>
            </a:tbl>
          </a:graphicData>
        </a:graphic>
      </p:graphicFrame>
    </p:spTree>
  </p:cSld>
  <p:clrMapOvr>
    <a:masterClrMapping/>
  </p:clrMapOvr>
</p:sld>
</file>

<file path=ppt/tags/tag1.xml><?xml version="1.0" encoding="utf-8"?>
<p:tagLst xmlns:p="http://schemas.openxmlformats.org/presentationml/2006/main">
  <p:tag name="TABLE_ENDDRAG_ORIGIN_RECT" val="800*76"/>
  <p:tag name="TABLE_ENDDRAG_RECT" val="93*135*800*76"/>
</p:tagLst>
</file>

<file path=ppt/tags/tag2.xml><?xml version="1.0" encoding="utf-8"?>
<p:tagLst xmlns:p="http://schemas.openxmlformats.org/presentationml/2006/main">
  <p:tag name="TABLE_ENDDRAG_ORIGIN_RECT" val="802*263"/>
  <p:tag name="TABLE_ENDDRAG_RECT" val="91*135*802*263"/>
</p:tagLst>
</file>

<file path=ppt/tags/tag3.xml><?xml version="1.0" encoding="utf-8"?>
<p:tagLst xmlns:p="http://schemas.openxmlformats.org/presentationml/2006/main">
  <p:tag name="KSO_WM_DIAGRAM_VIRTUALLY_FRAME" val="{&quot;height&quot;:433.5,&quot;left&quot;:65.1,&quot;top&quot;:79,&quot;width&quot;:491.9}"/>
</p:tagLst>
</file>

<file path=ppt/tags/tag4.xml><?xml version="1.0" encoding="utf-8"?>
<p:tagLst xmlns:p="http://schemas.openxmlformats.org/presentationml/2006/main">
  <p:tag name="KSO_WM_DIAGRAM_VIRTUALLY_FRAME" val="{&quot;height&quot;:433.5,&quot;left&quot;:65.1,&quot;top&quot;:79,&quot;width&quot;:491.9}"/>
</p:tagLst>
</file>

<file path=ppt/tags/tag5.xml><?xml version="1.0" encoding="utf-8"?>
<p:tagLst xmlns:p="http://schemas.openxmlformats.org/presentationml/2006/main">
  <p:tag name="KSO_WM_DIAGRAM_VIRTUALLY_FRAME" val="{&quot;height&quot;:433.5,&quot;left&quot;:65.1,&quot;top&quot;:79,&quot;width&quot;:491.9}"/>
</p:tagLst>
</file>

<file path=ppt/tags/tag6.xml><?xml version="1.0" encoding="utf-8"?>
<p:tagLst xmlns:p="http://schemas.openxmlformats.org/presentationml/2006/main">
  <p:tag name="KSO_WM_DIAGRAM_VIRTUALLY_FRAME" val="{&quot;height&quot;:433.5,&quot;left&quot;:65.1,&quot;top&quot;:79,&quot;width&quot;:491.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16995</Words>
  <Application>WPS Presentation</Application>
  <PresentationFormat>Widescreen</PresentationFormat>
  <Paragraphs>393</Paragraphs>
  <Slides>15</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15</vt:i4>
      </vt:variant>
    </vt:vector>
  </HeadingPairs>
  <TitlesOfParts>
    <vt:vector size="23" baseType="lpstr">
      <vt:lpstr>Arial</vt:lpstr>
      <vt:lpstr>SimSun</vt:lpstr>
      <vt:lpstr>Wingdings</vt:lpstr>
      <vt:lpstr>Calibri</vt:lpstr>
      <vt:lpstr>Microsoft YaHei</vt:lpstr>
      <vt:lpstr>Arial Unicode MS</vt:lpstr>
      <vt:lpstr>Calibri Light</vt:lpstr>
      <vt:lpstr>Office Theme</vt:lpstr>
      <vt:lpstr> </vt:lpstr>
      <vt:lpstr>Outline</vt:lpstr>
      <vt:lpstr>Introduction of (Q)spice</vt:lpstr>
      <vt:lpstr>Analog electronics, Power electronics, and The simulation</vt:lpstr>
      <vt:lpstr>The Basic of Spice Solver</vt:lpstr>
      <vt:lpstr>Challenge of Spice for Power Electronics Simulation</vt:lpstr>
      <vt:lpstr>Adopting Qspice for PWL Power Electronics - 1</vt:lpstr>
      <vt:lpstr>Adopting Qspice for PWL Power Electronics - 2</vt:lpstr>
      <vt:lpstr>Adopting Qspice for PWL Power Electronics - 3</vt:lpstr>
      <vt:lpstr>Component model library for improved convergence - 1</vt:lpstr>
      <vt:lpstr>Component model for better convergence - 2</vt:lpstr>
      <vt:lpstr>Example on making simple circuit with ANR Q-lib</vt:lpstr>
      <vt:lpstr>Further more advance technique </vt:lpstr>
      <vt:lpstr>Other Important Analysis Tool for Power Electronic</vt:lpstr>
      <vt:lpstr>References and Further Read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user</dc:creator>
  <cp:lastModifiedBy>Arief Noor Rahman</cp:lastModifiedBy>
  <cp:revision>48</cp:revision>
  <dcterms:created xsi:type="dcterms:W3CDTF">2025-07-23T00:59:00Z</dcterms:created>
  <dcterms:modified xsi:type="dcterms:W3CDTF">2026-02-04T13:56:26Z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D410B317B4624FB59C25FA44A6D9C0E1_13</vt:lpwstr>
  </property>
  <property fmtid="{D5CDD505-2E9C-101B-9397-08002B2CF9AE}" pid="3" name="KSOProductBuildVer">
    <vt:lpwstr>1033-12.2.0.23196</vt:lpwstr>
  </property>
</Properties>
</file>